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  <p:sldMasterId id="2147483689" r:id="rId4"/>
    <p:sldMasterId id="2147483701" r:id="rId5"/>
  </p:sldMasterIdLst>
  <p:notesMasterIdLst>
    <p:notesMasterId r:id="rId130"/>
  </p:notesMasterIdLst>
  <p:sldIdLst>
    <p:sldId id="298" r:id="rId6"/>
    <p:sldId id="297" r:id="rId7"/>
    <p:sldId id="296" r:id="rId8"/>
    <p:sldId id="535" r:id="rId9"/>
    <p:sldId id="295" r:id="rId10"/>
    <p:sldId id="565" r:id="rId11"/>
    <p:sldId id="294" r:id="rId12"/>
    <p:sldId id="293" r:id="rId13"/>
    <p:sldId id="566" r:id="rId14"/>
    <p:sldId id="525" r:id="rId15"/>
    <p:sldId id="526" r:id="rId16"/>
    <p:sldId id="527" r:id="rId17"/>
    <p:sldId id="292" r:id="rId18"/>
    <p:sldId id="291" r:id="rId19"/>
    <p:sldId id="656" r:id="rId20"/>
    <p:sldId id="586" r:id="rId21"/>
    <p:sldId id="587" r:id="rId22"/>
    <p:sldId id="588" r:id="rId23"/>
    <p:sldId id="290" r:id="rId24"/>
    <p:sldId id="590" r:id="rId25"/>
    <p:sldId id="333" r:id="rId26"/>
    <p:sldId id="334" r:id="rId27"/>
    <p:sldId id="335" r:id="rId28"/>
    <p:sldId id="594" r:id="rId29"/>
    <p:sldId id="595" r:id="rId30"/>
    <p:sldId id="602" r:id="rId31"/>
    <p:sldId id="614" r:id="rId32"/>
    <p:sldId id="615" r:id="rId33"/>
    <p:sldId id="616" r:id="rId34"/>
    <p:sldId id="617" r:id="rId35"/>
    <p:sldId id="618" r:id="rId36"/>
    <p:sldId id="597" r:id="rId37"/>
    <p:sldId id="598" r:id="rId38"/>
    <p:sldId id="599" r:id="rId39"/>
    <p:sldId id="600" r:id="rId40"/>
    <p:sldId id="601" r:id="rId41"/>
    <p:sldId id="604" r:id="rId42"/>
    <p:sldId id="605" r:id="rId43"/>
    <p:sldId id="606" r:id="rId44"/>
    <p:sldId id="607" r:id="rId45"/>
    <p:sldId id="608" r:id="rId46"/>
    <p:sldId id="603" r:id="rId47"/>
    <p:sldId id="303" r:id="rId48"/>
    <p:sldId id="327" r:id="rId49"/>
    <p:sldId id="329" r:id="rId50"/>
    <p:sldId id="288" r:id="rId51"/>
    <p:sldId id="609" r:id="rId52"/>
    <p:sldId id="304" r:id="rId53"/>
    <p:sldId id="348" r:id="rId54"/>
    <p:sldId id="287" r:id="rId55"/>
    <p:sldId id="610" r:id="rId56"/>
    <p:sldId id="611" r:id="rId57"/>
    <p:sldId id="657" r:id="rId58"/>
    <p:sldId id="573" r:id="rId59"/>
    <p:sldId id="584" r:id="rId60"/>
    <p:sldId id="286" r:id="rId61"/>
    <p:sldId id="523" r:id="rId62"/>
    <p:sldId id="612" r:id="rId63"/>
    <p:sldId id="613" r:id="rId64"/>
    <p:sldId id="589" r:id="rId65"/>
    <p:sldId id="285" r:id="rId66"/>
    <p:sldId id="284" r:id="rId67"/>
    <p:sldId id="282" r:id="rId68"/>
    <p:sldId id="281" r:id="rId69"/>
    <p:sldId id="280" r:id="rId70"/>
    <p:sldId id="279" r:id="rId71"/>
    <p:sldId id="278" r:id="rId72"/>
    <p:sldId id="277" r:id="rId73"/>
    <p:sldId id="276" r:id="rId74"/>
    <p:sldId id="351" r:id="rId75"/>
    <p:sldId id="273" r:id="rId76"/>
    <p:sldId id="275" r:id="rId77"/>
    <p:sldId id="274" r:id="rId78"/>
    <p:sldId id="350" r:id="rId79"/>
    <p:sldId id="271" r:id="rId80"/>
    <p:sldId id="270" r:id="rId81"/>
    <p:sldId id="269" r:id="rId82"/>
    <p:sldId id="268" r:id="rId83"/>
    <p:sldId id="524" r:id="rId84"/>
    <p:sldId id="352" r:id="rId85"/>
    <p:sldId id="267" r:id="rId86"/>
    <p:sldId id="629" r:id="rId87"/>
    <p:sldId id="630" r:id="rId88"/>
    <p:sldId id="619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20" r:id="rId97"/>
    <p:sldId id="266" r:id="rId98"/>
    <p:sldId id="621" r:id="rId99"/>
    <p:sldId id="622" r:id="rId100"/>
    <p:sldId id="623" r:id="rId101"/>
    <p:sldId id="638" r:id="rId102"/>
    <p:sldId id="624" r:id="rId103"/>
    <p:sldId id="625" r:id="rId104"/>
    <p:sldId id="658" r:id="rId105"/>
    <p:sldId id="659" r:id="rId106"/>
    <p:sldId id="660" r:id="rId107"/>
    <p:sldId id="627" r:id="rId108"/>
    <p:sldId id="564" r:id="rId109"/>
    <p:sldId id="639" r:id="rId110"/>
    <p:sldId id="504" r:id="rId111"/>
    <p:sldId id="640" r:id="rId112"/>
    <p:sldId id="596" r:id="rId113"/>
    <p:sldId id="642" r:id="rId114"/>
    <p:sldId id="643" r:id="rId115"/>
    <p:sldId id="645" r:id="rId116"/>
    <p:sldId id="644" r:id="rId117"/>
    <p:sldId id="646" r:id="rId118"/>
    <p:sldId id="585" r:id="rId119"/>
    <p:sldId id="647" r:id="rId120"/>
    <p:sldId id="648" r:id="rId121"/>
    <p:sldId id="649" r:id="rId122"/>
    <p:sldId id="650" r:id="rId123"/>
    <p:sldId id="651" r:id="rId124"/>
    <p:sldId id="652" r:id="rId125"/>
    <p:sldId id="655" r:id="rId126"/>
    <p:sldId id="653" r:id="rId127"/>
    <p:sldId id="654" r:id="rId128"/>
    <p:sldId id="522" r:id="rId1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EF1F7-CE98-415F-9F86-B0F995E5CF3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04773-B568-422A-888D-EB0F4D5A23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60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>
            <a:extLst>
              <a:ext uri="{FF2B5EF4-FFF2-40B4-BE49-F238E27FC236}">
                <a16:creationId xmlns:a16="http://schemas.microsoft.com/office/drawing/2014/main" id="{1BF6D095-0FBE-AEFE-2FDD-BB886764F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Заметки 2">
            <a:extLst>
              <a:ext uri="{FF2B5EF4-FFF2-40B4-BE49-F238E27FC236}">
                <a16:creationId xmlns:a16="http://schemas.microsoft.com/office/drawing/2014/main" id="{BF1E4B14-DB67-3B68-8371-FB8FCF8BD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9220" name="Номер слайда 3">
            <a:extLst>
              <a:ext uri="{FF2B5EF4-FFF2-40B4-BE49-F238E27FC236}">
                <a16:creationId xmlns:a16="http://schemas.microsoft.com/office/drawing/2014/main" id="{4DB635D3-4B52-C73F-B9B7-096116AA9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9B08D1-3D05-4E27-8C5E-51B86482973C}" type="slidenum">
              <a:rPr lang="ru-RU" altLang="ru-RU">
                <a:latin typeface="Times New Roman" panose="02020603050405020304" pitchFamily="18" charset="0"/>
              </a:rPr>
              <a:pPr/>
              <a:t>4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AE61D216-CCDD-E2F8-BD37-404919A9B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6213D365-FE7D-7987-9A54-C4D5E4B84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E434524C-F2EA-42CC-A00D-F5236183CF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925EAC-9D75-417D-9E40-CC1DFE6061F3}" type="slidenum">
              <a:rPr lang="ru-RU" altLang="ru-RU">
                <a:latin typeface="Times New Roman" panose="02020603050405020304" pitchFamily="18" charset="0"/>
              </a:rPr>
              <a:pPr/>
              <a:t>58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>
            <a:extLst>
              <a:ext uri="{FF2B5EF4-FFF2-40B4-BE49-F238E27FC236}">
                <a16:creationId xmlns:a16="http://schemas.microsoft.com/office/drawing/2014/main" id="{E9D7EB46-2CB0-BF74-F67B-77D80036A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Заметки 2">
            <a:extLst>
              <a:ext uri="{FF2B5EF4-FFF2-40B4-BE49-F238E27FC236}">
                <a16:creationId xmlns:a16="http://schemas.microsoft.com/office/drawing/2014/main" id="{60EFA6E7-0FED-DB6A-4495-261638181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9700" name="Номер слайда 3">
            <a:extLst>
              <a:ext uri="{FF2B5EF4-FFF2-40B4-BE49-F238E27FC236}">
                <a16:creationId xmlns:a16="http://schemas.microsoft.com/office/drawing/2014/main" id="{596749DE-A175-2A51-B705-7E10477C1E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998CBC-089E-422E-AE3D-787ECC1A877E}" type="slidenum">
              <a:rPr lang="ru-RU" altLang="ru-RU">
                <a:latin typeface="Times New Roman" panose="02020603050405020304" pitchFamily="18" charset="0"/>
              </a:rPr>
              <a:pPr/>
              <a:t>59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E522C83D-C7F9-49D0-9A19-0AFA3F594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ABCF6BE7-11D6-46C0-95A7-B5FE850C85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dirty="0"/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B7C8C6E0-8F08-4338-894E-F4FE3BB67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DA312A-874F-4045-B382-38F9A472FFB5}" type="slidenum">
              <a:rPr lang="ru-RU" altLang="ru-RU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105</a:t>
            </a:fld>
            <a:endParaRPr lang="ru-RU" altLang="ru-R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095E5EF-822E-4773-BF92-6548960595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39C195-3227-4655-9298-2880EC115CD0}" type="slidenum">
              <a:rPr lang="ru-RU" altLang="ru-RU" smtClean="0">
                <a:latin typeface="Times New Roman" panose="02020603050405020304" pitchFamily="18" charset="0"/>
              </a:rPr>
              <a:pPr/>
              <a:t>106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2291" name="Образ слайда 1">
            <a:extLst>
              <a:ext uri="{FF2B5EF4-FFF2-40B4-BE49-F238E27FC236}">
                <a16:creationId xmlns:a16="http://schemas.microsoft.com/office/drawing/2014/main" id="{42885618-8CB7-4602-A71C-068A400E5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</p:spPr>
      </p:sp>
      <p:sp>
        <p:nvSpPr>
          <p:cNvPr id="12292" name="Заметки 2">
            <a:extLst>
              <a:ext uri="{FF2B5EF4-FFF2-40B4-BE49-F238E27FC236}">
                <a16:creationId xmlns:a16="http://schemas.microsoft.com/office/drawing/2014/main" id="{FA91C162-1403-4B21-A4B2-80E9E8941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u-RU" altLang="ru-RU" dirty="0"/>
          </a:p>
        </p:txBody>
      </p:sp>
      <p:sp>
        <p:nvSpPr>
          <p:cNvPr id="12293" name="Номер слайда 3">
            <a:extLst>
              <a:ext uri="{FF2B5EF4-FFF2-40B4-BE49-F238E27FC236}">
                <a16:creationId xmlns:a16="http://schemas.microsoft.com/office/drawing/2014/main" id="{1206D5BD-F690-4A84-8945-A8B1C18A2837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BBA75F-4615-456B-BFD2-D920060A7F98}" type="slidenum">
              <a:rPr lang="ru-RU" altLang="ru-RU" sz="1200" b="1">
                <a:latin typeface="Times New Roman" panose="02020603050405020304" pitchFamily="18" charset="0"/>
              </a:rPr>
              <a:pPr algn="r"/>
              <a:t>106</a:t>
            </a:fld>
            <a:endParaRPr lang="ru-RU" altLang="ru-RU" sz="1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>
            <a:extLst>
              <a:ext uri="{FF2B5EF4-FFF2-40B4-BE49-F238E27FC236}">
                <a16:creationId xmlns:a16="http://schemas.microsoft.com/office/drawing/2014/main" id="{D2422DFA-E3BF-4697-8717-A1315EBFD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Заметки 2">
            <a:extLst>
              <a:ext uri="{FF2B5EF4-FFF2-40B4-BE49-F238E27FC236}">
                <a16:creationId xmlns:a16="http://schemas.microsoft.com/office/drawing/2014/main" id="{E8336B66-EEC1-40E8-B042-7B0EC39AE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dirty="0"/>
          </a:p>
        </p:txBody>
      </p:sp>
      <p:sp>
        <p:nvSpPr>
          <p:cNvPr id="21508" name="Номер слайда 3">
            <a:extLst>
              <a:ext uri="{FF2B5EF4-FFF2-40B4-BE49-F238E27FC236}">
                <a16:creationId xmlns:a16="http://schemas.microsoft.com/office/drawing/2014/main" id="{44DFB32E-0FF5-48D6-9293-BD9A40DA5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26055C-375D-4D85-B97A-5478FD7315A9}" type="slidenum">
              <a:rPr lang="ru-RU" altLang="ru-RU" smtClean="0">
                <a:latin typeface="Times New Roman" panose="02020603050405020304" pitchFamily="18" charset="0"/>
              </a:rPr>
              <a:pPr/>
              <a:t>113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60241CEA-411C-4633-AE99-59A6964BD6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D5BFD932-10D1-409A-AFED-0FDF3C2B2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3556" name="Номер слайда 3">
            <a:extLst>
              <a:ext uri="{FF2B5EF4-FFF2-40B4-BE49-F238E27FC236}">
                <a16:creationId xmlns:a16="http://schemas.microsoft.com/office/drawing/2014/main" id="{FB35506E-CDEA-4534-A73A-88299A6B1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5C774-3FC6-4671-B6CE-72F81B30E82E}" type="slidenum">
              <a:rPr lang="ru-RU" altLang="ru-RU" smtClean="0">
                <a:latin typeface="Times New Roman" panose="02020603050405020304" pitchFamily="18" charset="0"/>
              </a:rPr>
              <a:pPr/>
              <a:t>114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0160654A-5D7C-434F-B904-672501DFA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4D08BE24-CEBC-4FF8-94AC-EBCCA24A4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74D32F01-BB37-4416-87EB-6DB75DC18F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5A8F2F-1A08-4827-B61C-AE6B57E2E92B}" type="slidenum">
              <a:rPr lang="ru-RU" altLang="ru-RU" smtClean="0">
                <a:latin typeface="Times New Roman" panose="02020603050405020304" pitchFamily="18" charset="0"/>
              </a:rPr>
              <a:pPr/>
              <a:t>115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E9C6BB7F-EFA4-40CD-A924-40C7BB594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A9392ADC-035D-4507-97B6-733D57C45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5278F49E-92EC-4A4E-9D10-88F6898A2D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507FB0-A984-4173-9276-CDC805938FBE}" type="slidenum">
              <a:rPr lang="ru-RU" altLang="ru-RU" smtClean="0">
                <a:latin typeface="Times New Roman" panose="02020603050405020304" pitchFamily="18" charset="0"/>
              </a:rPr>
              <a:pPr/>
              <a:t>116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>
            <a:extLst>
              <a:ext uri="{FF2B5EF4-FFF2-40B4-BE49-F238E27FC236}">
                <a16:creationId xmlns:a16="http://schemas.microsoft.com/office/drawing/2014/main" id="{EB347BEC-C7B6-4B36-A916-E73DEF6A2B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Заметки 2">
            <a:extLst>
              <a:ext uri="{FF2B5EF4-FFF2-40B4-BE49-F238E27FC236}">
                <a16:creationId xmlns:a16="http://schemas.microsoft.com/office/drawing/2014/main" id="{4F7C2442-85D9-455C-9C05-EE25DC97BD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9700" name="Номер слайда 3">
            <a:extLst>
              <a:ext uri="{FF2B5EF4-FFF2-40B4-BE49-F238E27FC236}">
                <a16:creationId xmlns:a16="http://schemas.microsoft.com/office/drawing/2014/main" id="{F5F83B81-B84D-4557-8332-40D24E4F4D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C1EBF-71B9-414B-937D-282FA66B139C}" type="slidenum">
              <a:rPr lang="ru-RU" altLang="ru-RU" smtClean="0">
                <a:latin typeface="Times New Roman" panose="02020603050405020304" pitchFamily="18" charset="0"/>
              </a:rPr>
              <a:pPr/>
              <a:t>117</a:t>
            </a:fld>
            <a:endParaRPr lang="ru-RU" altLang="ru-RU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1DD35CD-40A2-1ECB-453F-1C2E7ED81B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94AA48-03D3-4835-AC5C-833429931E39}" type="slidenum">
              <a:rPr lang="ru-RU" altLang="ru-RU" smtClean="0">
                <a:latin typeface="Times New Roman" panose="02020603050405020304" pitchFamily="18" charset="0"/>
              </a:rPr>
              <a:pPr/>
              <a:t>124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8435" name="Образ слайда 1">
            <a:extLst>
              <a:ext uri="{FF2B5EF4-FFF2-40B4-BE49-F238E27FC236}">
                <a16:creationId xmlns:a16="http://schemas.microsoft.com/office/drawing/2014/main" id="{F6DEBA31-6D5B-1427-BB54-7446E881F2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</p:spPr>
      </p:sp>
      <p:sp>
        <p:nvSpPr>
          <p:cNvPr id="18436" name="Заметки 2">
            <a:extLst>
              <a:ext uri="{FF2B5EF4-FFF2-40B4-BE49-F238E27FC236}">
                <a16:creationId xmlns:a16="http://schemas.microsoft.com/office/drawing/2014/main" id="{BA14E397-7AC0-193B-FC47-51D1516CC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  <p:sp>
        <p:nvSpPr>
          <p:cNvPr id="18437" name="Номер слайда 3">
            <a:extLst>
              <a:ext uri="{FF2B5EF4-FFF2-40B4-BE49-F238E27FC236}">
                <a16:creationId xmlns:a16="http://schemas.microsoft.com/office/drawing/2014/main" id="{58DB7B44-377D-8DE4-FE6E-60B65C9045C8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94E7A-55B2-44B2-881E-C5E6FA5DA5A0}" type="slidenum">
              <a:rPr lang="ru-RU" altLang="ru-RU" sz="1200" b="1">
                <a:latin typeface="Times New Roman" panose="02020603050405020304" pitchFamily="18" charset="0"/>
              </a:rPr>
              <a:pPr algn="r"/>
              <a:t>124</a:t>
            </a:fld>
            <a:endParaRPr lang="ru-RU" altLang="ru-RU" sz="1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FA1B2BD0-9269-80D3-E6E8-CB1F31A1B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07064280-255F-CCCE-3337-FB50F8FD2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D16EC4B7-4D4F-0013-BD6B-5E19A2E84D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347E53-261D-438B-A48E-9F94A113AD00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04773-B568-422A-888D-EB0F4D5A232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>
            <a:extLst>
              <a:ext uri="{FF2B5EF4-FFF2-40B4-BE49-F238E27FC236}">
                <a16:creationId xmlns:a16="http://schemas.microsoft.com/office/drawing/2014/main" id="{8B28E4FB-CDB9-B155-294B-01950989BD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Заметки 2">
            <a:extLst>
              <a:ext uri="{FF2B5EF4-FFF2-40B4-BE49-F238E27FC236}">
                <a16:creationId xmlns:a16="http://schemas.microsoft.com/office/drawing/2014/main" id="{C43CBD8A-CBC0-1384-3D30-F8190E03A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4580" name="Номер слайда 3">
            <a:extLst>
              <a:ext uri="{FF2B5EF4-FFF2-40B4-BE49-F238E27FC236}">
                <a16:creationId xmlns:a16="http://schemas.microsoft.com/office/drawing/2014/main" id="{09FEA065-1DD9-7D66-B000-F39893C672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262D6D-3ECF-4F34-B681-65D00340D7D9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08517A-6B66-4EDF-BEDB-A80C506EB659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32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>
            <a:extLst>
              <a:ext uri="{FF2B5EF4-FFF2-40B4-BE49-F238E27FC236}">
                <a16:creationId xmlns:a16="http://schemas.microsoft.com/office/drawing/2014/main" id="{BE9C6F96-ACCE-E8C4-2540-1D899C65CA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Заметки 2">
            <a:extLst>
              <a:ext uri="{FF2B5EF4-FFF2-40B4-BE49-F238E27FC236}">
                <a16:creationId xmlns:a16="http://schemas.microsoft.com/office/drawing/2014/main" id="{F7D4A5AF-B2D2-027B-6D2A-3EF9622AB2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7652" name="Номер слайда 3">
            <a:extLst>
              <a:ext uri="{FF2B5EF4-FFF2-40B4-BE49-F238E27FC236}">
                <a16:creationId xmlns:a16="http://schemas.microsoft.com/office/drawing/2014/main" id="{DDCFDF80-CF65-3737-C730-F479AEDDC3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7AB599-50D7-4603-B2D0-8934D9F15640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>
            <a:extLst>
              <a:ext uri="{FF2B5EF4-FFF2-40B4-BE49-F238E27FC236}">
                <a16:creationId xmlns:a16="http://schemas.microsoft.com/office/drawing/2014/main" id="{46658275-13CB-03E2-4E6B-937D8F3BFF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>
            <a:extLst>
              <a:ext uri="{FF2B5EF4-FFF2-40B4-BE49-F238E27FC236}">
                <a16:creationId xmlns:a16="http://schemas.microsoft.com/office/drawing/2014/main" id="{9C4C223F-D310-88BC-9B9A-03B67FB74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34820" name="Номер слайда 3">
            <a:extLst>
              <a:ext uri="{FF2B5EF4-FFF2-40B4-BE49-F238E27FC236}">
                <a16:creationId xmlns:a16="http://schemas.microsoft.com/office/drawing/2014/main" id="{46C3F466-1D45-20B5-7A67-B7BAD1432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E9E9D9-810C-4820-B824-4FD78AF644DF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08517A-6B66-4EDF-BEDB-A80C506EB659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>
            <a:extLst>
              <a:ext uri="{FF2B5EF4-FFF2-40B4-BE49-F238E27FC236}">
                <a16:creationId xmlns:a16="http://schemas.microsoft.com/office/drawing/2014/main" id="{75EB86FB-D10D-C8C2-A7A7-0C9A4246C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Заметки 2">
            <a:extLst>
              <a:ext uri="{FF2B5EF4-FFF2-40B4-BE49-F238E27FC236}">
                <a16:creationId xmlns:a16="http://schemas.microsoft.com/office/drawing/2014/main" id="{6B89AC4A-516A-EA1E-0746-AE77A29D3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21508" name="Номер слайда 3">
            <a:extLst>
              <a:ext uri="{FF2B5EF4-FFF2-40B4-BE49-F238E27FC236}">
                <a16:creationId xmlns:a16="http://schemas.microsoft.com/office/drawing/2014/main" id="{36D92944-39A8-7A88-AE6E-A322E9F59C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5D14FC-FD52-411F-9862-218AA7AF220E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3E023-4243-5998-9622-8FC9D54CB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C8E984-EE8F-0DA4-9E6D-70E453D34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52718-7181-61AE-1A07-44DB45C2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51A85D-F0AC-958A-36C3-4C689487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7B3422-EA29-9622-76CA-147E437E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71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BB350-CFC0-97A9-F33D-AD8539A4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EDD214-BD96-6350-7B1E-E09AD7302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A0E7F5-0E52-EF58-7B44-D26DC6D3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8D0A9-C5F0-D04D-CBE5-7E61D973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8FCAF8-6CDA-500E-28DF-F89A2D04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43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EF679B-A123-B136-E671-B9F83F978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8DEF23-8385-3D91-75B0-1EA4B188D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07755-E203-E06F-2426-C7AB75E6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661417-0673-B541-EEB2-C54B37BB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40E84C-DA66-47B1-3C81-D8E32EB0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002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772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1912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1912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88188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1FE8A3-DB2B-F2D5-1D1C-BE03D476D6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59BD53-C552-C7E1-767D-E50B1E0495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090861-26E2-3154-A8FF-0CDE81F48C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EEFBA-CC2C-4904-B0AE-0032A99DD2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9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4D3A2B-4C91-C1A3-B678-4C539C4C7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A85164-E685-0F59-402C-84EC93CD1E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D34F97-B867-D7B0-C545-70F9340494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2BA5DE-8C70-4712-9938-FFB75960C94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79054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E0F5EC-5A9C-087A-0656-22DDBD6A89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A4E8D-35F8-2195-D31C-8EDE077CC3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970197-F6C6-E359-723F-E39B79BD40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03FF57-177A-462D-9E16-37F22708F25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8653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2F2C2-B6E7-C258-2443-754188646C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B1C91-7036-D0AE-657D-CA4F7880FC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39AD8-FC7B-66D7-EEFC-0A8554A558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F52A84-A316-44E8-A010-2587AFB42EC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431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4E32EF-CCFF-47B2-1998-16E1478079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00ABFE-273A-3B8F-5DD0-54863D1C34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604D951-1DEE-183F-4FD9-D0AABB9B0B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EAEE20-24A7-42C5-966D-9126C94AEFA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4468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C429DEE-523C-DA06-BD8B-A8B096D9C0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BA3B74-D0AB-51C2-6AA3-573B19FF1A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70E54D-35A5-28CF-677F-B377E2170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96F918-C4FB-482F-9E2E-683B1A765A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3913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286A80E-E6EA-6F59-8100-AA9AA4287D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3AEE62B-DF2A-9978-19F6-A98115835A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13C7616-6C85-BA3F-AFE6-772E004173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91D404-1DA7-44BB-A889-DC434F144DE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7713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E04EA-8314-91CF-0E24-737434A3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1CE64-539F-FE94-492B-AF7740EC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068ADC-0C67-5E3E-BC1B-C4343996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8C18A7-3843-9F75-57AC-28780C28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8B9F80-A5BE-3D53-9F86-1A0B24B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92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22966-9146-FFBB-8A76-E04EB2A318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08170-AFE8-8E4E-9420-377C66B2F2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269461-C0BA-9EB4-3812-B4AC24D6E1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F8B27-A4B0-4ED9-9EC7-94033E72B19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606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E06FF-E62C-6AD7-3C4F-9E2F11172C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B15D1-AA81-9CC2-5F1C-2DD594E3DF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A231-1789-971B-BB7B-B2115CB1B1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EE0F02-010A-493D-A397-956AF6C4006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4728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DF070A-3414-B200-3571-BE56A326CF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24C98D-B21B-4BDF-3EB7-5DA13CEEE4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28AB5E-3C4F-F945-3FDF-29A406E20B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3740B6-15C1-4FF7-99E6-CEDB4B127DC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84507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1970EE-122A-4610-5D81-D54372DC90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147B54-06EC-142B-50CF-F6A76EE018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6086E0-6D22-D37C-1255-357FF2FC71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34E6DB-E77B-409E-ABB8-DF6C836CED6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536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>
            <a:extLst>
              <a:ext uri="{FF2B5EF4-FFF2-40B4-BE49-F238E27FC236}">
                <a16:creationId xmlns:a16="http://schemas.microsoft.com/office/drawing/2014/main" id="{4CD7D388-E0D6-35EE-8A3F-26F887B4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 sz="2400">
              <a:latin typeface="Times New Roman" pitchFamily="18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B559121-7375-2011-7C43-39A14C03CE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BBF7ED9-6585-521F-4E65-3F4768F8B4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816BA49-1A65-C4D8-EB8D-9AD4AB7CC8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31BE69-A957-43BF-BE2F-940BBC09166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1003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84670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22864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772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772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30839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359061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235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41C31-97F5-CED9-6FF1-E1A1D671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A81B2A-B80D-7F80-05F9-E7525BB15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F86BD-7CDA-2F9F-8769-3A19704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8A58D4-D29F-1556-80C1-7437C641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BC8B63-4D0E-A755-40D3-B59F870A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6918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10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26408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913261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38316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65118" y="304801"/>
            <a:ext cx="2669116" cy="62198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1" y="304801"/>
            <a:ext cx="7806267" cy="62198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5706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772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1912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1912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45499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556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1912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7556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12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06101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772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61912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61912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921081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518F04-97E2-68A6-0546-1DCD13F725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98F220-72E0-CCD5-4517-4A207AAFE9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B165F0-2C8B-4F57-E921-EC43852DC5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F1360-C991-44D2-8464-5A11550C9BD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7634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5D918A1-20C2-06D7-64E8-8DC7C4407C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142AAE-A111-7DB3-8F40-7C9459232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A4ACA8-A8A1-832B-BF2C-5D2E3EF77C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0A7BE-AB3B-4C8E-A588-00DA11267C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868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E264E-F8F0-596C-8D3D-7994B675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D04284-0218-2110-9D25-335635E36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5A6CC1-C41D-0A28-560F-D5A024718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EB0824-F6FC-C1C2-2015-33A29E47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BED813-9B2C-7C52-E9C3-C5668803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AA6E78-D217-DC82-FE0B-B8F6F18F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172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D0775B-F6FA-6030-B77E-1AEFE43E38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A4214C-15F7-4791-9DDF-3D1A09AFEC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8F3525-E2BF-FFD9-5200-3E1E1673C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A20DE5-59A0-4B29-AC1B-0F0AEE92A44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3578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F18B65-ACF9-54F8-AC59-823AFF5C1A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96A73-57C2-58C8-CB82-9071769473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FE3C4-0020-A8A4-A3AC-423AD8250B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B20F22-8006-4E3D-A38C-13BEFF7C413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22314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1200502-11F6-5BE7-E5CE-3C1BFCE7C8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C2C8D77-A995-3825-13F4-9B6D04D67A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190B953-21B1-9B4E-8B77-CA468C6A08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D473AA-A4A1-45B3-9668-ADCDE6122D8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606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31E9533-87C2-A6E0-2F90-74599268BE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D29C9C-049F-7C3A-6659-FC01244491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2028E4-BF18-D001-FC5A-2CDEECCC7E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8D408C-20C5-41C6-BC1F-740D605AF5D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94837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6432166-FE62-1B87-8CC7-DBE32BD5F0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F05E2FF-845D-3C55-2015-D8A32DFC7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7EB941-FD23-A7A0-8A86-86D2E6EFC2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B9F932-3C1F-4DA8-B0B4-CDCB676A5FC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6563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8A21B7-2900-21DA-DCBF-93453674AB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44B47-BC03-36FB-BF88-E1296F2617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EF6E5-509B-EE2E-315A-F7B0DF018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1957D-071B-4ED9-865B-EEEAEFD064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70488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AC2E0-936E-D6B1-270D-89C51B77F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D58C3-1F93-1384-A622-F43A93C59A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DD277-BEAD-DD7E-6346-43EB88B866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CFECFD-705D-4CF1-A0E5-8047671C4A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85023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D3AE76-6A4E-DE3C-AB2F-388096E250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53D45E-26A1-AA02-A865-2B069B4C0C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C0F1237-EB4C-76BF-30E4-D1E9A5F9FF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1DA00-2392-48F5-B376-5A30534EB0E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7928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9879F6-5127-6C12-8DE0-D4D2395BD3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4229FD-D7A6-E30C-C43A-44B71827A9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910596-0FB9-2EB1-F684-EF2DC97DF7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58B903-BE76-46D5-BCF2-B947A1B5897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87665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F501FC-9054-E47E-549F-989370CAF1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10B4D2-7A2C-5482-EBB8-5B6404EFC7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41EC29-8EFA-274F-370F-C95C46C76F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C355E-558C-4CB4-8701-1D9171A7C44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0093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C3FDC-3EC6-DD1D-4D47-ECD58A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313224-D4B2-B6BB-1AE5-B6123328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2CAAB5-3035-3229-27FC-1A49EDE04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324B6C-4A34-6B1A-1445-6FE1AD00D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8817D7-D783-591B-CFE4-3870A2693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35CF6C-3E12-8549-5790-6F3AE69B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55CF78-42EE-E903-7DE0-66601B79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C96520-D6CA-BC67-4B4A-268247B0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6574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635600-940D-8F3C-4F6C-CB447FC21F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4B38D1-AAE7-D798-ADDA-61D94D0065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917ECF-0F1E-593D-183F-3B518C41BF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1D5B5-9CD2-492C-8804-EDB85C0BF25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39622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4C6F93-92E2-7144-88F6-BCEE31DEE3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5B4628-4546-6588-5E8B-6450592C2A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7935B8-8B73-5BC4-4160-AF50FE8C9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AE8CA-D8E4-4E01-88D3-9750EF01780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14032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8FFC4-304E-6429-D904-68E3D2D93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517CC-74C4-606C-4F4C-298E2484E4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21C36-606C-2F68-3195-43F31FA0D8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67199-66D7-4EED-BB79-ADC1B352325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03916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992882-F57A-C2F2-0ADA-089C498B6C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772BCA4-2BDB-7210-F825-E5FD18E5A0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170CCD-B8DF-89EE-1F86-D43E11F5E6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28F2D-CE4C-4397-9762-36FC1CD5717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599597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6ADF450-DCEA-58BF-36A9-8B755414BE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E3FA948-8703-7B17-6806-AB5E71C4EA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E33D52-5F1B-B225-7729-15EC68862D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9E9818-9FE9-4C23-BBC7-99463E8B2F4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87279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DC946D-3CD6-4691-5D4A-4FD2D7301B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8FFFA22-BDA2-4CCA-771D-860673B25D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BB8C54-C2F7-8FAE-D67D-324FF10C63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20DB18-B872-494B-9F68-6FDB765BCBF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048686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1A7F8-3DB8-58AC-1334-7F0FB086C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AC39F-176A-87C0-58E8-441C2FF2E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5ED35-E302-65D3-D857-4EAD3F1659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3D7D72-53FC-4D76-8B26-73501F9625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69539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C50BB-6995-60F2-B416-6FB8A75D85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363C6-0A5E-BDBC-4EB8-ABF0CFBAF8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9B6BC7-2EFE-DD07-A367-F789006EE3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A751AD-463A-46C6-A27E-2C775D9EB2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32078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2744C1-C93B-980B-211B-FC5FDA2618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E5491A-2AB5-833D-76AA-FC05DE1C75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6138D9-BF75-C367-6F3B-27B7F436F1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DB6CDF-E8FF-4E93-8140-FA9E3384C7B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22707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449D3F-0B74-3553-8569-150DB6C50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187D5B-07D9-C56E-8846-1A5ED7C0C5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09AA11-9386-8F7E-A438-59FB044BF5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0F9737-D223-4E1E-BF29-AF37431A45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7393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6A663-0082-F8EF-6C9F-10C94BD6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CBB4DFA-2365-5F68-1A4F-62102C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0A5F16-7479-0314-EE26-2D35E730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CDEAAA-2A05-BFFE-E322-81927F07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3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107C2C-E825-881A-C07E-100B4E69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D3FC58-CBFA-617D-271A-2DCD5360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21B14A-CB82-5473-B3DD-A2ADABA2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60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85EF6-EE97-3F69-C6CE-D7543212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B4E9C9-9E6E-4F65-75C7-5A642DE5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DE3A8E-11C4-5543-3465-72001DED6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401453-B78D-536A-483F-1FE54FF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9E539-3189-24B3-1890-AD48EAC9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4E5F16-8135-A9B3-77E2-E92D908D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0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A76B3-661A-9DD4-4775-2EE55587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CF574-83BB-0180-F714-D2B57E43F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77A3D3-670F-C3CB-9544-305606B49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681741-4F87-6D7A-5EB4-EB56F81F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A8B9DC-9EC7-E133-A1EE-08E61B86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97AAD1-70D1-7140-D5A0-ACF95397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00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E4E9B-25D3-3194-62B6-E8E99346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61676B-13DF-308C-9D71-BB75FEA6C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0CFA9-88CE-3B58-E239-8BAC4C147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E5396-3E06-4E86-9A10-E1DD40C51FB3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7936DB-C2C7-7009-66A8-6CE028E9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6E197F-30D3-A42C-F107-97636661E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BF9C3-F387-45BF-BA7D-9EE23CBB05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51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D2CB0BF-51EF-F061-CBFE-F7800B2B7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8201297-420D-1FA5-DDB6-22A94B1CC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96644" name="Rectangle 4">
            <a:extLst>
              <a:ext uri="{FF2B5EF4-FFF2-40B4-BE49-F238E27FC236}">
                <a16:creationId xmlns:a16="http://schemas.microsoft.com/office/drawing/2014/main" id="{5E69065B-8F6A-B19C-5555-AD795B880D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5" name="Rectangle 5">
            <a:extLst>
              <a:ext uri="{FF2B5EF4-FFF2-40B4-BE49-F238E27FC236}">
                <a16:creationId xmlns:a16="http://schemas.microsoft.com/office/drawing/2014/main" id="{508AC3CC-9073-E4BA-DFDA-409A71A62DF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6" name="Rectangle 6">
            <a:extLst>
              <a:ext uri="{FF2B5EF4-FFF2-40B4-BE49-F238E27FC236}">
                <a16:creationId xmlns:a16="http://schemas.microsoft.com/office/drawing/2014/main" id="{FE422275-1753-7264-7285-A0C34EAC8E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9EE99C6-2298-4216-BA68-72098D1E80F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391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31B8CAA-0F01-F3EC-AF3C-CB7674E1D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1A9932A-BC89-29EF-AE73-EADF38EF0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8436" name="AutoShape 4">
            <a:extLst>
              <a:ext uri="{FF2B5EF4-FFF2-40B4-BE49-F238E27FC236}">
                <a16:creationId xmlns:a16="http://schemas.microsoft.com/office/drawing/2014/main" id="{47732AAE-0C78-CF98-730F-8909C66B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2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5EE39E-AE25-FEE6-3EF9-9BEBBDCDE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1380B1B-3A8F-4A16-FC4E-8B6F2927E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96644" name="Rectangle 4">
            <a:extLst>
              <a:ext uri="{FF2B5EF4-FFF2-40B4-BE49-F238E27FC236}">
                <a16:creationId xmlns:a16="http://schemas.microsoft.com/office/drawing/2014/main" id="{3C476D42-E7BC-3149-11EA-82B08E16DB0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5" name="Rectangle 5">
            <a:extLst>
              <a:ext uri="{FF2B5EF4-FFF2-40B4-BE49-F238E27FC236}">
                <a16:creationId xmlns:a16="http://schemas.microsoft.com/office/drawing/2014/main" id="{8E797D32-F078-D7E7-F6C0-104E6EF6F4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6" name="Rectangle 6">
            <a:extLst>
              <a:ext uri="{FF2B5EF4-FFF2-40B4-BE49-F238E27FC236}">
                <a16:creationId xmlns:a16="http://schemas.microsoft.com/office/drawing/2014/main" id="{DE5FFD6F-B671-4C2A-2949-D69AA1835C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B8D5645B-42FC-4230-931D-A7860949DC1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844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1DD149B-0E63-9BB6-BD72-AF4DA4949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CCA4D4-208D-FD82-4F1B-EF49B75EC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96644" name="Rectangle 4">
            <a:extLst>
              <a:ext uri="{FF2B5EF4-FFF2-40B4-BE49-F238E27FC236}">
                <a16:creationId xmlns:a16="http://schemas.microsoft.com/office/drawing/2014/main" id="{4AC5DD01-2270-56D9-E596-2C43E89D45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5" name="Rectangle 5">
            <a:extLst>
              <a:ext uri="{FF2B5EF4-FFF2-40B4-BE49-F238E27FC236}">
                <a16:creationId xmlns:a16="http://schemas.microsoft.com/office/drawing/2014/main" id="{BDEA3179-B2B1-EE89-2E7D-C73B7F2C3E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96646" name="Rectangle 6">
            <a:extLst>
              <a:ext uri="{FF2B5EF4-FFF2-40B4-BE49-F238E27FC236}">
                <a16:creationId xmlns:a16="http://schemas.microsoft.com/office/drawing/2014/main" id="{AC7774BD-2223-C2DD-D7C4-053A84CC0B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DC7A200A-7B15-4670-B76F-C28ACB5D5A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97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1.wdp"/><Relationship Id="rId4" Type="http://schemas.openxmlformats.org/officeDocument/2006/relationships/image" Target="../media/image120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7" Type="http://schemas.microsoft.com/office/2007/relationships/hdphoto" Target="../media/hdphoto84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microsoft.com/office/2007/relationships/hdphoto" Target="../media/hdphoto83.wdp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6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7.wdp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88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9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90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91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92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3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4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5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7.wdp"/><Relationship Id="rId5" Type="http://schemas.openxmlformats.org/officeDocument/2006/relationships/image" Target="../media/image140.png"/><Relationship Id="rId4" Type="http://schemas.microsoft.com/office/2007/relationships/hdphoto" Target="../media/hdphoto96.wd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8.wdp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99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00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0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01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02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microsoft.com/office/2007/relationships/hdphoto" Target="../media/hdphoto10.wdp"/><Relationship Id="rId5" Type="http://schemas.openxmlformats.org/officeDocument/2006/relationships/image" Target="../media/image25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Relationship Id="rId6" Type="http://schemas.microsoft.com/office/2007/relationships/hdphoto" Target="../media/hdphoto28.wdp"/><Relationship Id="rId5" Type="http://schemas.openxmlformats.org/officeDocument/2006/relationships/image" Target="../media/image55.png"/><Relationship Id="rId4" Type="http://schemas.openxmlformats.org/officeDocument/2006/relationships/image" Target="http://fizika.ayp.ru/4/images/1-3-4.gi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0.wdp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microsoft.com/office/2007/relationships/hdphoto" Target="../media/hdphoto31.wdp"/><Relationship Id="rId5" Type="http://schemas.openxmlformats.org/officeDocument/2006/relationships/image" Target="../media/image59.png"/><Relationship Id="rId4" Type="http://schemas.openxmlformats.org/officeDocument/2006/relationships/oleObject" Target="../embeddings/oleObject4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Relationship Id="rId5" Type="http://schemas.microsoft.com/office/2007/relationships/hdphoto" Target="../media/hdphoto37.wdp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microsoft.com/office/2007/relationships/hdphoto" Target="../media/hdphoto39.wdp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0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2.wdp"/><Relationship Id="rId5" Type="http://schemas.openxmlformats.org/officeDocument/2006/relationships/image" Target="../media/image76.png"/><Relationship Id="rId4" Type="http://schemas.microsoft.com/office/2007/relationships/hdphoto" Target="../media/hdphoto4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5.wdp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69457-DAB2-47CD-D281-74BD7261BE1C}"/>
              </a:ext>
            </a:extLst>
          </p:cNvPr>
          <p:cNvSpPr txBox="1"/>
          <p:nvPr/>
        </p:nvSpPr>
        <p:spPr>
          <a:xfrm>
            <a:off x="2093389" y="181705"/>
            <a:ext cx="7416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ru-RU" sz="7200" b="1" dirty="0">
                <a:solidFill>
                  <a:srgbClr val="FF6600"/>
                </a:solidFill>
                <a:latin typeface="Times New Roman" pitchFamily="18" charset="0"/>
              </a:rPr>
              <a:t>Электростатика</a:t>
            </a:r>
            <a:endParaRPr lang="ru-RU" sz="72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84D77-9524-C582-E2C7-365B056D6C04}"/>
              </a:ext>
            </a:extLst>
          </p:cNvPr>
          <p:cNvSpPr txBox="1"/>
          <p:nvPr/>
        </p:nvSpPr>
        <p:spPr>
          <a:xfrm>
            <a:off x="162745" y="5154987"/>
            <a:ext cx="3986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Профессор каф. физики, д.т.н. </a:t>
            </a:r>
          </a:p>
          <a:p>
            <a:r>
              <a:rPr lang="ru-RU" sz="2400" b="1" dirty="0"/>
              <a:t>Пщелко Николай Сергеевич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CE6448-2525-5EB8-00B5-D82185CA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61" y="1209368"/>
            <a:ext cx="7292455" cy="54669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7">
            <a:extLst>
              <a:ext uri="{FF2B5EF4-FFF2-40B4-BE49-F238E27FC236}">
                <a16:creationId xmlns:a16="http://schemas.microsoft.com/office/drawing/2014/main" id="{C9C49293-E713-DE6D-C339-39B2255B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6" y="52604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sp>
        <p:nvSpPr>
          <p:cNvPr id="17412" name="Rectangle 11">
            <a:extLst>
              <a:ext uri="{FF2B5EF4-FFF2-40B4-BE49-F238E27FC236}">
                <a16:creationId xmlns:a16="http://schemas.microsoft.com/office/drawing/2014/main" id="{2219A24B-7BA1-FE1B-7AC8-15F346A86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pic>
        <p:nvPicPr>
          <p:cNvPr id="17413" name="Рисунок 1">
            <a:extLst>
              <a:ext uri="{FF2B5EF4-FFF2-40B4-BE49-F238E27FC236}">
                <a16:creationId xmlns:a16="http://schemas.microsoft.com/office/drawing/2014/main" id="{E24DCDF2-49E5-6488-9F8B-A34F8D7C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62" y="233362"/>
            <a:ext cx="9612876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FC5991F-5120-BE00-D2B6-288910872EB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E15567-36AF-F36F-B4C3-70632E9AA422}"/>
              </a:ext>
            </a:extLst>
          </p:cNvPr>
          <p:cNvSpPr txBox="1"/>
          <p:nvPr/>
        </p:nvSpPr>
        <p:spPr>
          <a:xfrm>
            <a:off x="511720" y="1366289"/>
            <a:ext cx="53290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Построим вблизи границы раздела диэлектриков 1 и 2 небольшой замкнутый прямоугольный контур ABCDA длиной /, ориентировав его так, как показано на рис. 138. Согласно теореме (83.3) о циркуляции вектора Е,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981B3-7AFD-61BC-9ED1-48AA7AB217E7}"/>
              </a:ext>
            </a:extLst>
          </p:cNvPr>
          <p:cNvSpPr txBox="1"/>
          <p:nvPr/>
        </p:nvSpPr>
        <p:spPr>
          <a:xfrm>
            <a:off x="2399071" y="104602"/>
            <a:ext cx="8868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871788" algn="l"/>
              </a:tabLst>
            </a:pPr>
            <a:r>
              <a:rPr lang="ru-RU" altLang="ru-RU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Условия на границе двух диэлектриков </a:t>
            </a:r>
          </a:p>
          <a:p>
            <a:pPr algn="ctr"/>
            <a:r>
              <a:rPr lang="ru-RU" altLang="ru-RU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(другой вариант расчета)</a:t>
            </a:r>
            <a:endParaRPr lang="ru-RU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75CD5E-7B85-2C84-F7D4-92606F44B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1198" y="997064"/>
            <a:ext cx="5188793" cy="5745031"/>
          </a:xfrm>
          <a:prstGeom prst="rect">
            <a:avLst/>
          </a:prstGeom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14BA78FE-AA3A-DCAA-914C-2770C3C5D42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2FC0E5-70C1-B955-EC05-A1A786254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396" y="3674613"/>
            <a:ext cx="6069148" cy="27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71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88254-3541-6258-1DEA-22ADBD964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69" y="419915"/>
            <a:ext cx="5239447" cy="60181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5E9452-3052-7BF1-4B1A-11AF60C51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085" y="2574187"/>
            <a:ext cx="5386317" cy="3996578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C9AE32BF-1922-744D-5733-6403D21928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4FD4EF-4770-13F3-0C1F-7BF1F8B4B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4322" y="137652"/>
            <a:ext cx="5186867" cy="24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7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4B04F5-2544-1AD2-2A06-586B76EF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41" y="78658"/>
            <a:ext cx="5296759" cy="69819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EEE60D-7FF0-2CC6-40D2-2D9DC1BA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07" y="2123212"/>
            <a:ext cx="4836738" cy="4313317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F973C57F-6130-A8A1-5A5A-E1CF744864C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C48E9-279E-F233-709E-4F70035F78AC}"/>
              </a:ext>
            </a:extLst>
          </p:cNvPr>
          <p:cNvSpPr txBox="1"/>
          <p:nvPr/>
        </p:nvSpPr>
        <p:spPr>
          <a:xfrm>
            <a:off x="6725693" y="187612"/>
            <a:ext cx="47610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Закон преломления линий напряженности поля на границе сред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64700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1959-27AA-6BF9-0903-32FA4CDC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07A1BC66-A500-075C-54C9-813CDD12F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174887A2-EBF8-765B-8CA8-7A5C85C1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C80342CC-D3CB-B3F2-1248-4D5DC4602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60621C25-A424-B102-8DBC-8BB168A64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B2561535-1DDA-D4C5-0A65-699909B14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C89B2976-ACEF-336B-E318-BCC1774C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BB296-A333-B549-A221-6F0CE2C69BC0}"/>
              </a:ext>
            </a:extLst>
          </p:cNvPr>
          <p:cNvSpPr txBox="1"/>
          <p:nvPr/>
        </p:nvSpPr>
        <p:spPr>
          <a:xfrm>
            <a:off x="1826200" y="0"/>
            <a:ext cx="9144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Проводники в электростатическом поле</a:t>
            </a:r>
            <a:endParaRPr lang="ru-RU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9BA185-78A3-89FC-9139-04FE81582B62}"/>
              </a:ext>
            </a:extLst>
          </p:cNvPr>
          <p:cNvSpPr/>
          <p:nvPr/>
        </p:nvSpPr>
        <p:spPr>
          <a:xfrm>
            <a:off x="1297065" y="929433"/>
            <a:ext cx="959786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Проводники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это тела, в которых электрические заряды способны перемещаться под действием любого, сколь угодно слабого электростатического поля.</a:t>
            </a:r>
          </a:p>
          <a:p>
            <a:pPr indent="449580" algn="just">
              <a:spcAft>
                <a:spcPts val="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поместить проводник во внешнее электростатическое поле или его зарядить, то на заряды проводника будет действовать электростатическое поле, в результате чего они начнут перемещаться до тех пор, пока не установится равновесное распределение зарядов, при котором электростатическое поле внутри проводника обращается в нуль. Если бы этого не произошло, то в проводнике возникло бы упорядоченное движение зарядов без затраты энергии от внешнего источника, что противоречит закону сохранения энергии.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48386FBF-7D7C-C406-F5E4-4DFEEAEEA3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16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5B017E-7875-4C8E-B6AD-4BBEBE43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965" y="102064"/>
            <a:ext cx="9394708" cy="665387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A82C1B-8181-9020-F450-E34B18B9EA7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95769D-7253-4909-93A7-7F77D7DDF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22" y="116833"/>
            <a:ext cx="10536757" cy="66268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EBAF80-7D06-2FFA-FD75-6B1AD94B17F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823E4BF-4592-416E-BFA4-D60B794C46E3}"/>
              </a:ext>
            </a:extLst>
          </p:cNvPr>
          <p:cNvSpPr/>
          <p:nvPr/>
        </p:nvSpPr>
        <p:spPr>
          <a:xfrm>
            <a:off x="1193629" y="281431"/>
            <a:ext cx="9955816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Отсутствие поля внутри проводника, помещенного в электрическое поле, широко применяется в технике – электростатическая защита.</a:t>
            </a:r>
          </a:p>
        </p:txBody>
      </p:sp>
      <p:pic>
        <p:nvPicPr>
          <p:cNvPr id="11268" name="Picture 4" descr="Электростатическая защита.">
            <a:extLst>
              <a:ext uri="{FF2B5EF4-FFF2-40B4-BE49-F238E27FC236}">
                <a16:creationId xmlns:a16="http://schemas.microsoft.com/office/drawing/2014/main" id="{C0917BCF-6EFF-49FD-9197-87AE403C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10" y="1945954"/>
            <a:ext cx="8724807" cy="47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D31B40-067E-2B61-F804-257FE6CDCA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71EA1B-203E-4784-A8CF-6BEA2A0E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356" y="152636"/>
            <a:ext cx="8620252" cy="6552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25FEF-ACAE-A384-E369-FD9DCF98E41F}"/>
              </a:ext>
            </a:extLst>
          </p:cNvPr>
          <p:cNvSpPr txBox="1"/>
          <p:nvPr/>
        </p:nvSpPr>
        <p:spPr>
          <a:xfrm>
            <a:off x="7364188" y="2703016"/>
            <a:ext cx="42057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Индуцированные заряды распределяются только на 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внешней</a:t>
            </a:r>
            <a:r>
              <a:rPr lang="ru-RU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поверхности проводника. Явление перераспределения поверхностных зарядов на проводнике во внешнем электростатическом поле называется 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электростатической индукцией.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D06A7474-9D1A-75FD-9FCC-22D105B0EF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028BAA-ADCA-4F89-A989-A143EE88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0199" y="511591"/>
            <a:ext cx="9304746" cy="6346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63717-4C5A-4F33-602A-6EB4215E43B4}"/>
              </a:ext>
            </a:extLst>
          </p:cNvPr>
          <p:cNvSpPr txBox="1"/>
          <p:nvPr/>
        </p:nvSpPr>
        <p:spPr>
          <a:xfrm>
            <a:off x="1143001" y="14287"/>
            <a:ext cx="927735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Электроемкость уединенного проводника</a:t>
            </a: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BC709EC7-50EC-BBEE-51DD-9B89AE2B70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3">
            <a:extLst>
              <a:ext uri="{FF2B5EF4-FFF2-40B4-BE49-F238E27FC236}">
                <a16:creationId xmlns:a16="http://schemas.microsoft.com/office/drawing/2014/main" id="{F661E90C-2366-4069-8AEF-B31D22CE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502530-6ABE-45D0-A3D4-1256BDDB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366" y="97788"/>
            <a:ext cx="9202098" cy="6662424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EA128CBD-FCBA-8CF9-A092-46649B4A637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109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Номер слайда 3">
            <a:extLst>
              <a:ext uri="{FF2B5EF4-FFF2-40B4-BE49-F238E27FC236}">
                <a16:creationId xmlns:a16="http://schemas.microsoft.com/office/drawing/2014/main" id="{01C0A459-F36A-B8C7-4984-7A266CDF96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272714" y="6524626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993425A7-D456-4064-AEE4-F7710C20DD01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18435" name="AutoShape 20" descr="image003">
            <a:extLst>
              <a:ext uri="{FF2B5EF4-FFF2-40B4-BE49-F238E27FC236}">
                <a16:creationId xmlns:a16="http://schemas.microsoft.com/office/drawing/2014/main" id="{ACFA0F2A-BAD5-63CA-1451-224874C2EA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84325" y="30638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pic>
        <p:nvPicPr>
          <p:cNvPr id="18436" name="Рисунок 1">
            <a:extLst>
              <a:ext uri="{FF2B5EF4-FFF2-40B4-BE49-F238E27FC236}">
                <a16:creationId xmlns:a16="http://schemas.microsoft.com/office/drawing/2014/main" id="{2581B96F-1D0D-BD75-7DF8-174F17B9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66" y="270388"/>
            <a:ext cx="9689547" cy="649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EF8AEC69-9301-0918-8E6C-3D8BE0E8CB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7">
            <a:extLst>
              <a:ext uri="{FF2B5EF4-FFF2-40B4-BE49-F238E27FC236}">
                <a16:creationId xmlns:a16="http://schemas.microsoft.com/office/drawing/2014/main" id="{B7AF3FA6-AAB5-4EFD-923B-0270AFB7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6" y="52604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7412" name="Rectangle 11">
            <a:extLst>
              <a:ext uri="{FF2B5EF4-FFF2-40B4-BE49-F238E27FC236}">
                <a16:creationId xmlns:a16="http://schemas.microsoft.com/office/drawing/2014/main" id="{21D6C747-352D-4A07-ABBD-1CB8DF1D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76D1E0-272B-44FD-9EF8-1207F2C2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0414" y="622845"/>
            <a:ext cx="9702889" cy="5900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CAB7-6F68-A2C0-654E-5A3483F4DD6A}"/>
              </a:ext>
            </a:extLst>
          </p:cNvPr>
          <p:cNvSpPr txBox="1"/>
          <p:nvPr/>
        </p:nvSpPr>
        <p:spPr>
          <a:xfrm>
            <a:off x="3012917" y="139828"/>
            <a:ext cx="6094268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ru-RU" altLang="ru-RU" sz="2400" b="1" dirty="0">
                <a:latin typeface="Times New Roman" panose="02020603050405020304" pitchFamily="18" charset="0"/>
                <a:cs typeface="Calibri" panose="020F0502020204030204" pitchFamily="34" charset="0"/>
              </a:rPr>
              <a:t>Электроемкость сферы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D28C5DEE-830C-0980-3845-9D733602B3D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5" descr="image005">
            <a:extLst>
              <a:ext uri="{FF2B5EF4-FFF2-40B4-BE49-F238E27FC236}">
                <a16:creationId xmlns:a16="http://schemas.microsoft.com/office/drawing/2014/main" id="{9E6CE725-3D92-4C83-AA80-983C023C8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33888" y="45243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19461" name="Picture 5" descr="Поле плоского конденсатора. ">
            <a:extLst>
              <a:ext uri="{FF2B5EF4-FFF2-40B4-BE49-F238E27FC236}">
                <a16:creationId xmlns:a16="http://schemas.microsoft.com/office/drawing/2014/main" id="{D3C34766-F9CF-4B77-91A8-7AD58BA2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2" y="2325957"/>
            <a:ext cx="5004556" cy="191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Идеализированное представление поля ">
            <a:extLst>
              <a:ext uri="{FF2B5EF4-FFF2-40B4-BE49-F238E27FC236}">
                <a16:creationId xmlns:a16="http://schemas.microsoft.com/office/drawing/2014/main" id="{A51C259A-68A9-4CDD-A092-A25315B5B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87" y="3880147"/>
            <a:ext cx="3744416" cy="207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291114-D128-4973-87A3-5EBE88DA857A}"/>
              </a:ext>
            </a:extLst>
          </p:cNvPr>
          <p:cNvSpPr/>
          <p:nvPr/>
        </p:nvSpPr>
        <p:spPr>
          <a:xfrm>
            <a:off x="1084019" y="5307592"/>
            <a:ext cx="344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Поле плоского конденсатора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D53F8EB-BA39-4A9C-8B78-72B312F744BA}"/>
              </a:ext>
            </a:extLst>
          </p:cNvPr>
          <p:cNvSpPr/>
          <p:nvPr/>
        </p:nvSpPr>
        <p:spPr>
          <a:xfrm>
            <a:off x="5410828" y="6168981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Идеализированное представление поля плоского конденсатора.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29AC0-CFD6-A99A-267B-A2D81AD231EE}"/>
              </a:ext>
            </a:extLst>
          </p:cNvPr>
          <p:cNvSpPr txBox="1"/>
          <p:nvPr/>
        </p:nvSpPr>
        <p:spPr>
          <a:xfrm>
            <a:off x="669851" y="235418"/>
            <a:ext cx="10388009" cy="175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ru-RU" altLang="ru-RU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Конденсаторы. Электроемкость конденсатора. </a:t>
            </a:r>
          </a:p>
          <a:p>
            <a:pPr algn="ctr">
              <a:lnSpc>
                <a:spcPct val="115000"/>
              </a:lnSpc>
              <a:defRPr/>
            </a:pPr>
            <a:r>
              <a:rPr lang="ru-RU" altLang="ru-RU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Расчет электроемкости плоского и сферического конденсаторов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BC358C53-146C-3A12-B50D-27E5ABE5AA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147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AutoShape 20" descr="image003">
            <a:extLst>
              <a:ext uri="{FF2B5EF4-FFF2-40B4-BE49-F238E27FC236}">
                <a16:creationId xmlns:a16="http://schemas.microsoft.com/office/drawing/2014/main" id="{D21236FD-5CBE-4F94-83D6-29E71426B5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84325" y="30638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0216A6-0854-49FD-8E18-CCC41E0A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666" y="830997"/>
            <a:ext cx="10091110" cy="6027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B8F66-8EE3-2E5A-4037-25A8508F594A}"/>
              </a:ext>
            </a:extLst>
          </p:cNvPr>
          <p:cNvSpPr txBox="1"/>
          <p:nvPr/>
        </p:nvSpPr>
        <p:spPr>
          <a:xfrm>
            <a:off x="988828" y="0"/>
            <a:ext cx="10728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Конденсаторы. Электроемкость конденсатора. </a:t>
            </a:r>
          </a:p>
          <a:p>
            <a:pPr algn="ctr">
              <a:defRPr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Расчет электроемкости плоского и сферического конденсаторов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BC4AF720-3E74-0048-5A14-C210DA84F2F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EEA993-B09E-44C8-AA89-A11138A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019" y="296942"/>
            <a:ext cx="8796944" cy="6264116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EDEFAE25-85C1-5C66-2C88-FDF8D82B56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>
            <a:extLst>
              <a:ext uri="{FF2B5EF4-FFF2-40B4-BE49-F238E27FC236}">
                <a16:creationId xmlns:a16="http://schemas.microsoft.com/office/drawing/2014/main" id="{CEE4CD4A-5667-466B-9C4A-0046459D6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4107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76D0EF-8C1D-4E38-BA5C-C23A9D358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800" y="306455"/>
            <a:ext cx="8670556" cy="6207856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6821FFA6-8E6A-01B1-9096-963F1318F1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3D175D-ADA3-4AB4-BC7C-A9C247C1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9372" y="548681"/>
            <a:ext cx="8293257" cy="5460157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629A4E58-D2CC-F519-F8CB-849B23C687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Параллельное соединение">
            <a:extLst>
              <a:ext uri="{FF2B5EF4-FFF2-40B4-BE49-F238E27FC236}">
                <a16:creationId xmlns:a16="http://schemas.microsoft.com/office/drawing/2014/main" id="{E41FF5FA-2F69-4CD8-B861-F6526D9A2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937" y="4126507"/>
            <a:ext cx="4320480" cy="26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1B37AF-E7E7-4330-96E8-B56B73C7B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8817" y="72736"/>
            <a:ext cx="9987722" cy="3916294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A68C0334-4C5B-32FE-A8D8-E2EFB2E3EB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Последовательное соединение ">
            <a:extLst>
              <a:ext uri="{FF2B5EF4-FFF2-40B4-BE49-F238E27FC236}">
                <a16:creationId xmlns:a16="http://schemas.microsoft.com/office/drawing/2014/main" id="{D3F2BC1B-9FC2-407E-82FD-078D2843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33" y="4256324"/>
            <a:ext cx="4248472" cy="259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90B593-0240-4D53-BC92-E18A2E3B5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3760" y="11440"/>
            <a:ext cx="8331669" cy="4155315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67951DB8-E969-4A0A-7FFF-C6B3A72AB4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1E7CC8-3292-4D48-B89A-0234BBEF6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1553" y="1042469"/>
            <a:ext cx="9500073" cy="5815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7A567-382E-4FB9-1F24-43DC609F7140}"/>
              </a:ext>
            </a:extLst>
          </p:cNvPr>
          <p:cNvSpPr txBox="1"/>
          <p:nvPr/>
        </p:nvSpPr>
        <p:spPr>
          <a:xfrm>
            <a:off x="1919536" y="0"/>
            <a:ext cx="9167564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Энергия системы зарядов. </a:t>
            </a:r>
          </a:p>
          <a:p>
            <a:pPr algn="ctr">
              <a:lnSpc>
                <a:spcPct val="115000"/>
              </a:lnSpc>
              <a:defRPr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Энергия заряженного проводника и конденсатора.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8E90D90C-0A50-3698-E25F-17A7AE8F30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EDC0E1-CB9A-43B1-9813-A7279AE57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976" y="0"/>
            <a:ext cx="9920679" cy="6624736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50B073E-C011-EDF9-A307-C50C01EF16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119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0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3">
            <a:extLst>
              <a:ext uri="{FF2B5EF4-FFF2-40B4-BE49-F238E27FC236}">
                <a16:creationId xmlns:a16="http://schemas.microsoft.com/office/drawing/2014/main" id="{8A7BEFC3-2F28-069E-A0BD-AB53B58B42A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272714" y="6524626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C751E05D-E6DF-4FE7-9987-6061623B7993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19459" name="Прямоугольник 11">
            <a:extLst>
              <a:ext uri="{FF2B5EF4-FFF2-40B4-BE49-F238E27FC236}">
                <a16:creationId xmlns:a16="http://schemas.microsoft.com/office/drawing/2014/main" id="{4D2E65B5-A698-9C3D-1B1C-C245B2A54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521" y="334963"/>
            <a:ext cx="102530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rgbClr val="000000"/>
                </a:solidFill>
              </a:rPr>
              <a:t>Модуль напряженности электрического поля, созданного точечным зарядом   на расстоянии   от него </a:t>
            </a:r>
          </a:p>
        </p:txBody>
      </p:sp>
      <p:sp>
        <p:nvSpPr>
          <p:cNvPr id="19460" name="Rectangle 15">
            <a:extLst>
              <a:ext uri="{FF2B5EF4-FFF2-40B4-BE49-F238E27FC236}">
                <a16:creationId xmlns:a16="http://schemas.microsoft.com/office/drawing/2014/main" id="{4E8A4914-1188-8BDA-2D54-2D13D6DC7F9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421375" y="-129103"/>
            <a:ext cx="66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1" name="Объект 13">
                <a:extLst>
                  <a:ext uri="{FF2B5EF4-FFF2-40B4-BE49-F238E27FC236}">
                    <a16:creationId xmlns:a16="http://schemas.microsoft.com/office/drawing/2014/main" id="{3D591F4E-CCC7-13BE-D8BD-26DAA161BE6E}"/>
                  </a:ext>
                </a:extLst>
              </p:cNvPr>
              <p:cNvSpPr txBox="1"/>
              <p:nvPr/>
            </p:nvSpPr>
            <p:spPr bwMode="auto">
              <a:xfrm>
                <a:off x="6935361" y="1090315"/>
                <a:ext cx="2043495" cy="915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461" name="Объект 13">
                <a:extLst>
                  <a:ext uri="{FF2B5EF4-FFF2-40B4-BE49-F238E27FC236}">
                    <a16:creationId xmlns:a16="http://schemas.microsoft.com/office/drawing/2014/main" id="{3D591F4E-CCC7-13BE-D8BD-26DAA161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5361" y="1090315"/>
                <a:ext cx="2043495" cy="915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2" name="Рисунок 15">
            <a:extLst>
              <a:ext uri="{FF2B5EF4-FFF2-40B4-BE49-F238E27FC236}">
                <a16:creationId xmlns:a16="http://schemas.microsoft.com/office/drawing/2014/main" id="{6F574376-BBBE-89CC-4967-2F80D232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79" y="2122031"/>
            <a:ext cx="9283665" cy="473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B2DF9D07-ACB0-EAF8-9C9B-45E9BD05DFA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13">
                <a:extLst>
                  <a:ext uri="{FF2B5EF4-FFF2-40B4-BE49-F238E27FC236}">
                    <a16:creationId xmlns:a16="http://schemas.microsoft.com/office/drawing/2014/main" id="{013AFFF4-5159-4E6F-D332-DDCBB9D68AC3}"/>
                  </a:ext>
                </a:extLst>
              </p:cNvPr>
              <p:cNvSpPr txBox="1"/>
              <p:nvPr/>
            </p:nvSpPr>
            <p:spPr bwMode="auto">
              <a:xfrm>
                <a:off x="2191397" y="1090315"/>
                <a:ext cx="2043496" cy="984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13">
                <a:extLst>
                  <a:ext uri="{FF2B5EF4-FFF2-40B4-BE49-F238E27FC236}">
                    <a16:creationId xmlns:a16="http://schemas.microsoft.com/office/drawing/2014/main" id="{013AFFF4-5159-4E6F-D332-DDCBB9D68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1397" y="1090315"/>
                <a:ext cx="2043496" cy="984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45FE37-A3BD-033B-2685-39E38E94F201}"/>
              </a:ext>
            </a:extLst>
          </p:cNvPr>
          <p:cNvSpPr txBox="1"/>
          <p:nvPr/>
        </p:nvSpPr>
        <p:spPr>
          <a:xfrm>
            <a:off x="3978389" y="1324461"/>
            <a:ext cx="149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- в вакууме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E506B-0E2F-2A80-E09C-105126F494ED}"/>
              </a:ext>
            </a:extLst>
          </p:cNvPr>
          <p:cNvSpPr txBox="1"/>
          <p:nvPr/>
        </p:nvSpPr>
        <p:spPr>
          <a:xfrm>
            <a:off x="8939035" y="1324461"/>
            <a:ext cx="149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- в среде</a:t>
            </a:r>
            <a:endParaRPr lang="ru-RU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C6ECCF6-DE1E-4490-BCC4-B3E5111BCC94}"/>
                  </a:ext>
                </a:extLst>
              </p:cNvPr>
              <p:cNvSpPr/>
              <p:nvPr/>
            </p:nvSpPr>
            <p:spPr>
              <a:xfrm flipH="1">
                <a:off x="4513280" y="426028"/>
                <a:ext cx="2808311" cy="1130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2400"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C6ECCF6-DE1E-4490-BCC4-B3E5111BC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13280" y="426028"/>
                <a:ext cx="280831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44AF04-EA3A-4120-8F8F-BD792A0C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79" y="1726754"/>
            <a:ext cx="10114074" cy="5131246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AEA681AA-59AB-BE3C-18B8-8614B0712E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23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6940F7-F253-7483-9685-BE0A5FD5F181}"/>
              </a:ext>
            </a:extLst>
          </p:cNvPr>
          <p:cNvSpPr txBox="1"/>
          <p:nvPr/>
        </p:nvSpPr>
        <p:spPr>
          <a:xfrm>
            <a:off x="458932" y="0"/>
            <a:ext cx="11274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Силовое действие электрического поля.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Пондеромоторное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давление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F78C64-F169-F1FA-A4E7-9899A50546C3}"/>
                  </a:ext>
                </a:extLst>
              </p:cNvPr>
              <p:cNvSpPr txBox="1"/>
              <p:nvPr/>
            </p:nvSpPr>
            <p:spPr>
              <a:xfrm>
                <a:off x="948601" y="523220"/>
                <a:ext cx="9993458" cy="1880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𝐶𝑈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=+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F78C64-F169-F1FA-A4E7-9899A5054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1" y="523220"/>
                <a:ext cx="9993458" cy="1880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0EA77E-6373-0C8D-9000-2E95621D6F25}"/>
                  </a:ext>
                </a:extLst>
              </p:cNvPr>
              <p:cNvSpPr txBox="1"/>
              <p:nvPr/>
            </p:nvSpPr>
            <p:spPr>
              <a:xfrm>
                <a:off x="623237" y="2587338"/>
                <a:ext cx="10945525" cy="2351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0EA77E-6373-0C8D-9000-2E95621D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7" y="2587338"/>
                <a:ext cx="10945525" cy="2351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317893F-6BA2-A1C2-1628-D6469AC10E77}"/>
              </a:ext>
            </a:extLst>
          </p:cNvPr>
          <p:cNvSpPr txBox="1"/>
          <p:nvPr/>
        </p:nvSpPr>
        <p:spPr>
          <a:xfrm>
            <a:off x="7425387" y="4538577"/>
            <a:ext cx="4143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Какой расчет правильный???</a:t>
            </a:r>
            <a:endParaRPr lang="ru-RU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AB9102-A3AA-3834-0727-18EC5C0EB1B5}"/>
                  </a:ext>
                </a:extLst>
              </p:cNvPr>
              <p:cNvSpPr txBox="1"/>
              <p:nvPr/>
            </p:nvSpPr>
            <p:spPr>
              <a:xfrm>
                <a:off x="3148445" y="5548411"/>
                <a:ext cx="2743200" cy="786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AB9102-A3AA-3834-0727-18EC5C0E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45" y="5548411"/>
                <a:ext cx="2743200" cy="786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6BA7DE-EBF7-2A77-54B8-30BE396F6F88}"/>
              </a:ext>
            </a:extLst>
          </p:cNvPr>
          <p:cNvSpPr txBox="1"/>
          <p:nvPr/>
        </p:nvSpPr>
        <p:spPr>
          <a:xfrm>
            <a:off x="5812847" y="5710762"/>
            <a:ext cx="4588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ru-RU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пондеромоторное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давление</a:t>
            </a:r>
            <a:endParaRPr lang="ru-RU" sz="2400" dirty="0"/>
          </a:p>
        </p:txBody>
      </p:sp>
      <p:sp>
        <p:nvSpPr>
          <p:cNvPr id="18" name="Номер слайда 3">
            <a:extLst>
              <a:ext uri="{FF2B5EF4-FFF2-40B4-BE49-F238E27FC236}">
                <a16:creationId xmlns:a16="http://schemas.microsoft.com/office/drawing/2014/main" id="{E98CD70D-3E93-B196-7CB1-9D475791E9B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17036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91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11B8B9-3BA5-4BEF-85B4-8F0709CC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5274" y="0"/>
            <a:ext cx="9586702" cy="6858000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0DEB78B2-500F-BB8D-288E-F6C7ADA623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4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B19FB0-0683-4D31-BEE1-3955BBE7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506" y="233264"/>
            <a:ext cx="9852987" cy="6624736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5FA38C49-712E-73DE-0CA3-8B91FA54A7E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236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>
            <a:extLst>
              <a:ext uri="{FF2B5EF4-FFF2-40B4-BE49-F238E27FC236}">
                <a16:creationId xmlns:a16="http://schemas.microsoft.com/office/drawing/2014/main" id="{F9EA21F4-4096-745D-4ECC-A32FEEAA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2164" y="4649789"/>
          <a:ext cx="2987675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64075" imgH="3390900" progId="">
                  <p:embed/>
                </p:oleObj>
              </mc:Choice>
              <mc:Fallback>
                <p:oleObj r:id="rId3" imgW="4664075" imgH="3390900" progId="">
                  <p:embed/>
                  <p:pic>
                    <p:nvPicPr>
                      <p:cNvPr id="184322" name="Object 2">
                        <a:extLst>
                          <a:ext uri="{FF2B5EF4-FFF2-40B4-BE49-F238E27FC236}">
                            <a16:creationId xmlns:a16="http://schemas.microsoft.com/office/drawing/2014/main" id="{F9EA21F4-4096-745D-4ECC-A32FEEAA7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4" y="4649789"/>
                        <a:ext cx="2987675" cy="217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WordArt 3">
            <a:extLst>
              <a:ext uri="{FF2B5EF4-FFF2-40B4-BE49-F238E27FC236}">
                <a16:creationId xmlns:a16="http://schemas.microsoft.com/office/drawing/2014/main" id="{875EC911-AD23-5B41-8995-4DA2EEDDE42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47850" y="695376"/>
            <a:ext cx="8172450" cy="37480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6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Спасибо  за  </a:t>
            </a:r>
          </a:p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внимание!</a:t>
            </a: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1E1E0151-FFE2-9051-22A1-1CCA2BDFFDC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06645" y="6524625"/>
            <a:ext cx="478869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124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14">
            <a:extLst>
              <a:ext uri="{FF2B5EF4-FFF2-40B4-BE49-F238E27FC236}">
                <a16:creationId xmlns:a16="http://schemas.microsoft.com/office/drawing/2014/main" id="{8AF04C23-901E-3F29-CEAD-AB4821159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3194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6A3B08-78E8-0927-F1A5-56A7D1F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4" y="426292"/>
            <a:ext cx="7202129" cy="578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Силовые линии поля электрического диполя ">
            <a:extLst>
              <a:ext uri="{FF2B5EF4-FFF2-40B4-BE49-F238E27FC236}">
                <a16:creationId xmlns:a16="http://schemas.microsoft.com/office/drawing/2014/main" id="{4C8B4859-EE7B-95EC-13B5-BEAC8F4B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25" y="707646"/>
            <a:ext cx="4340943" cy="415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807FE-8735-8738-A878-7EF63A39BEFB}"/>
              </a:ext>
            </a:extLst>
          </p:cNvPr>
          <p:cNvSpPr txBox="1"/>
          <p:nvPr/>
        </p:nvSpPr>
        <p:spPr>
          <a:xfrm>
            <a:off x="9446608" y="5028236"/>
            <a:ext cx="2189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Рис.1.5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EC0AE4-05BE-C1E8-4AB0-8F8F5CD026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147986-3857-6363-B06C-CA6212EB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5" y="27039"/>
            <a:ext cx="10537315" cy="666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7D5FA244-5DF7-CAAF-4AAF-AEF82B18B1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C89965-AAE2-4D24-9D0E-AD766B7F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067" y="68817"/>
            <a:ext cx="11203866" cy="6720366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F9D82DF7-DD95-971E-915D-36502E1003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2FD41-255E-41BF-88C7-E7CB67ADD035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9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Рисунок 4">
            <a:extLst>
              <a:ext uri="{FF2B5EF4-FFF2-40B4-BE49-F238E27FC236}">
                <a16:creationId xmlns:a16="http://schemas.microsoft.com/office/drawing/2014/main" id="{60D659AF-95C5-1F25-87B1-C4A7BE1A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32" y="0"/>
            <a:ext cx="104739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5CD20589-9E8C-8A8E-FDF8-C5C087916A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Рисунок 1">
            <a:extLst>
              <a:ext uri="{FF2B5EF4-FFF2-40B4-BE49-F238E27FC236}">
                <a16:creationId xmlns:a16="http://schemas.microsoft.com/office/drawing/2014/main" id="{70461707-85B9-251B-185A-72190015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2" y="498763"/>
            <a:ext cx="4595097" cy="63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Рисунок 2">
            <a:extLst>
              <a:ext uri="{FF2B5EF4-FFF2-40B4-BE49-F238E27FC236}">
                <a16:creationId xmlns:a16="http://schemas.microsoft.com/office/drawing/2014/main" id="{7D902E0C-1A32-90D3-2E6B-57E34D36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75" y="0"/>
            <a:ext cx="4595097" cy="699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7C37756-D288-C09A-A857-29454E2788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709891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9DA9D-24E1-1BBD-B517-B02440E94722}"/>
              </a:ext>
            </a:extLst>
          </p:cNvPr>
          <p:cNvSpPr txBox="1"/>
          <p:nvPr/>
        </p:nvSpPr>
        <p:spPr>
          <a:xfrm>
            <a:off x="967922" y="0"/>
            <a:ext cx="9412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800" b="1" dirty="0">
                <a:solidFill>
                  <a:srgbClr val="33CC33"/>
                </a:solidFill>
              </a:rPr>
              <a:t>ТЕОРЕМА ГАУССА ДЛЯ ЭЛЕКТРИЧЕСКОГО ПОЛЯ</a:t>
            </a:r>
            <a:r>
              <a:rPr lang="en-US" altLang="ru-RU" sz="2800" b="1" dirty="0">
                <a:solidFill>
                  <a:srgbClr val="33CC33"/>
                </a:solidFill>
              </a:rPr>
              <a:t> </a:t>
            </a:r>
            <a:endParaRPr lang="ru-RU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Прямоугольник 4">
            <a:extLst>
              <a:ext uri="{FF2B5EF4-FFF2-40B4-BE49-F238E27FC236}">
                <a16:creationId xmlns:a16="http://schemas.microsoft.com/office/drawing/2014/main" id="{20E5B322-E57F-912A-3DAD-C3BD09DDD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09" y="0"/>
            <a:ext cx="6213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нескольких зарядов внутри поверхности</a:t>
            </a:r>
            <a:endParaRPr lang="ru-RU" altLang="ru-RU" sz="2000" b="1" dirty="0">
              <a:solidFill>
                <a:srgbClr val="000000"/>
              </a:solidFill>
            </a:endParaRPr>
          </a:p>
        </p:txBody>
      </p:sp>
      <p:pic>
        <p:nvPicPr>
          <p:cNvPr id="26628" name="Рисунок 5">
            <a:extLst>
              <a:ext uri="{FF2B5EF4-FFF2-40B4-BE49-F238E27FC236}">
                <a16:creationId xmlns:a16="http://schemas.microsoft.com/office/drawing/2014/main" id="{3BC651EA-36C2-96D7-AFFC-6920674D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54" y="400110"/>
            <a:ext cx="5075852" cy="61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Рисунок 7">
            <a:extLst>
              <a:ext uri="{FF2B5EF4-FFF2-40B4-BE49-F238E27FC236}">
                <a16:creationId xmlns:a16="http://schemas.microsoft.com/office/drawing/2014/main" id="{74147F17-E04F-724C-2108-8450969C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1" y="400110"/>
            <a:ext cx="4614555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54B2EC8C-C38E-5A2B-B4C6-0D6C280A12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1F653C3C-3C61-CCDC-314F-D13F01ED2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25669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FB9260CC-7DB3-2578-2404-4DF5200AA2B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A822DE71-E733-B249-4CC8-DAC23E9A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18" y="512889"/>
            <a:ext cx="7690138" cy="623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A7CFE-E757-0E49-6020-B64AB3F4B1B6}"/>
              </a:ext>
            </a:extLst>
          </p:cNvPr>
          <p:cNvSpPr txBox="1"/>
          <p:nvPr/>
        </p:nvSpPr>
        <p:spPr>
          <a:xfrm>
            <a:off x="1669483" y="-10391"/>
            <a:ext cx="9241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3200" b="1" dirty="0">
                <a:solidFill>
                  <a:srgbClr val="00B05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Вектор электрического смещения и его поток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B2CC0-98F8-85D4-7D2E-4AA69864D38B}"/>
              </a:ext>
            </a:extLst>
          </p:cNvPr>
          <p:cNvSpPr txBox="1"/>
          <p:nvPr/>
        </p:nvSpPr>
        <p:spPr>
          <a:xfrm>
            <a:off x="403122" y="954537"/>
            <a:ext cx="334576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Напряженность электростатического поля зависит от свойств среды: в однородной изотропной среде напряженность поля Е обратно пропорциональна г. Вектор напряженности Ё, переходя через границу диэлектриков, претерпевает скачкообразное изменение, создавая тем самым неудобства при расчетах электростатических полей. Поэтому оказалось необходимым помимо вектора напряженности характеризовать поле еще </a:t>
            </a:r>
            <a:r>
              <a:rPr lang="ru-RU" b="1" dirty="0"/>
              <a:t>вектором электрического смещения</a:t>
            </a:r>
            <a:r>
              <a:rPr lang="ru-RU" dirty="0"/>
              <a:t> электрически изотропной среды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13">
                <a:extLst>
                  <a:ext uri="{FF2B5EF4-FFF2-40B4-BE49-F238E27FC236}">
                    <a16:creationId xmlns:a16="http://schemas.microsoft.com/office/drawing/2014/main" id="{B34004FA-DB90-4678-9DDF-BA9722F7103F}"/>
                  </a:ext>
                </a:extLst>
              </p:cNvPr>
              <p:cNvSpPr txBox="1"/>
              <p:nvPr/>
            </p:nvSpPr>
            <p:spPr bwMode="auto">
              <a:xfrm>
                <a:off x="10032523" y="1236440"/>
                <a:ext cx="1756355" cy="763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13">
                <a:extLst>
                  <a:ext uri="{FF2B5EF4-FFF2-40B4-BE49-F238E27FC236}">
                    <a16:creationId xmlns:a16="http://schemas.microsoft.com/office/drawing/2014/main" id="{B34004FA-DB90-4678-9DDF-BA9722F7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2523" y="1236440"/>
                <a:ext cx="1756355" cy="763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1324831-30C2-9102-8103-ED8FB9F7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71" y="6264336"/>
            <a:ext cx="1597799" cy="40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666D9-1D18-84A7-9B1E-BA9088A9D01A}"/>
              </a:ext>
            </a:extLst>
          </p:cNvPr>
          <p:cNvSpPr txBox="1"/>
          <p:nvPr/>
        </p:nvSpPr>
        <p:spPr>
          <a:xfrm>
            <a:off x="5990980" y="5368337"/>
            <a:ext cx="39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q</a:t>
            </a:r>
            <a:endParaRPr lang="ru-RU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06310-D5E6-59AA-FC7F-B0767173C5BB}"/>
              </a:ext>
            </a:extLst>
          </p:cNvPr>
          <p:cNvSpPr txBox="1"/>
          <p:nvPr/>
        </p:nvSpPr>
        <p:spPr>
          <a:xfrm>
            <a:off x="9422606" y="5816977"/>
            <a:ext cx="39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q</a:t>
            </a:r>
            <a:endParaRPr lang="ru-RU" sz="20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4">
            <a:extLst>
              <a:ext uri="{FF2B5EF4-FFF2-40B4-BE49-F238E27FC236}">
                <a16:creationId xmlns:a16="http://schemas.microsoft.com/office/drawing/2014/main" id="{0F329E9C-A058-1A07-495A-95CF7160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33575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45E861-1D6C-8107-B6D6-35B1FEBC9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047" y="992071"/>
            <a:ext cx="6475702" cy="4730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29CA7B-895E-DC48-6254-34374647F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03" y="6045680"/>
            <a:ext cx="119166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Обычно частицы, несущие заряды разных знаков, присутствуют в равных количествах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27A26-52E4-8C36-52E6-7A1A71CEE10E}"/>
              </a:ext>
            </a:extLst>
          </p:cNvPr>
          <p:cNvSpPr txBox="1"/>
          <p:nvPr/>
        </p:nvSpPr>
        <p:spPr>
          <a:xfrm>
            <a:off x="3165987" y="359536"/>
            <a:ext cx="5447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3200" b="1" dirty="0">
                <a:solidFill>
                  <a:srgbClr val="33CC33"/>
                </a:solidFill>
              </a:rPr>
              <a:t>ЭЛЕКТРИЧЕСКИЙ  ЗАРЯД</a:t>
            </a:r>
            <a:endParaRPr lang="ru-RU" sz="3200" dirty="0"/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6E9DD276-2AF8-E276-20A4-38B76A0E4B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3" name="Picture 5" descr="U:\Кафедра\Общая физика\электростатика\Поле в Вакууме\Standard_Model_of_Elementary_Particles_ru.svg.png">
            <a:extLst>
              <a:ext uri="{FF2B5EF4-FFF2-40B4-BE49-F238E27FC236}">
                <a16:creationId xmlns:a16="http://schemas.microsoft.com/office/drawing/2014/main" id="{0E31BA83-5673-E770-5FB9-7E9217A3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04" y="1134943"/>
            <a:ext cx="4992855" cy="43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Рисунок 1">
            <a:extLst>
              <a:ext uri="{FF2B5EF4-FFF2-40B4-BE49-F238E27FC236}">
                <a16:creationId xmlns:a16="http://schemas.microsoft.com/office/drawing/2014/main" id="{BD4D719D-6B4A-CB0F-55FE-E28672F92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6" y="85061"/>
            <a:ext cx="10535264" cy="677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F91A5-5DF4-06D4-2CBA-39C95EE66375}"/>
              </a:ext>
            </a:extLst>
          </p:cNvPr>
          <p:cNvSpPr txBox="1"/>
          <p:nvPr/>
        </p:nvSpPr>
        <p:spPr>
          <a:xfrm>
            <a:off x="23821677" y="12273399"/>
            <a:ext cx="519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EBAF0F-D479-4F70-818C-34FE25EB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32" y="6097127"/>
            <a:ext cx="321547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550F1-4A86-9809-7201-570F59FCE08A}"/>
              </a:ext>
            </a:extLst>
          </p:cNvPr>
          <p:cNvSpPr txBox="1"/>
          <p:nvPr/>
        </p:nvSpPr>
        <p:spPr>
          <a:xfrm>
            <a:off x="8596528" y="6177851"/>
            <a:ext cx="58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801501C9-0012-3F34-5861-92134F7AE85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E0E6E2BC-C825-ADE6-9867-2832D81924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AD53C25B-64A8-68AC-3946-132FB13A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50" y="316199"/>
            <a:ext cx="9375315" cy="62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24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74CF6-F3D0-CF5D-C6D5-8E09CF1B88F3}"/>
              </a:ext>
            </a:extLst>
          </p:cNvPr>
          <p:cNvSpPr txBox="1"/>
          <p:nvPr/>
        </p:nvSpPr>
        <p:spPr>
          <a:xfrm>
            <a:off x="1113990" y="0"/>
            <a:ext cx="996402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ru-RU" altLang="ru-RU" sz="2000" b="1" dirty="0">
                <a:latin typeface="Times New Roman" panose="02020603050405020304" pitchFamily="18" charset="0"/>
                <a:cs typeface="Calibri" panose="020F0502020204030204" pitchFamily="34" charset="0"/>
              </a:rPr>
              <a:t>Расчет электростатических полей с применением теоремы Остроградского-Гаусса</a:t>
            </a:r>
            <a:endParaRPr lang="ru-RU" altLang="ru-RU" sz="2000" dirty="0"/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AD109B37-860A-615E-6F73-DF93226F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603" y="423834"/>
            <a:ext cx="9738595" cy="641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7C3104A7-D613-7FB1-917F-4FD11455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214" y="3405815"/>
            <a:ext cx="19150690" cy="61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C9739-5A01-8BE1-E306-E6B8531AAC43}"/>
                  </a:ext>
                </a:extLst>
              </p:cNvPr>
              <p:cNvSpPr txBox="1"/>
              <p:nvPr/>
            </p:nvSpPr>
            <p:spPr>
              <a:xfrm>
                <a:off x="8912886" y="1776243"/>
                <a:ext cx="1477107" cy="852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</m:acc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𝑞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C9739-5A01-8BE1-E306-E6B8531A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886" y="1776243"/>
                <a:ext cx="1477107" cy="852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Номер слайда 3">
            <a:extLst>
              <a:ext uri="{FF2B5EF4-FFF2-40B4-BE49-F238E27FC236}">
                <a16:creationId xmlns:a16="http://schemas.microsoft.com/office/drawing/2014/main" id="{6A62C94E-DA80-5419-FEB0-C98133F711B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2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55762B-B05F-6BEC-41CD-C3E8B1EF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9" y="1"/>
            <a:ext cx="108473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1F7323A6-D248-AA76-F0C5-95A721499F2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6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1">
            <a:extLst>
              <a:ext uri="{FF2B5EF4-FFF2-40B4-BE49-F238E27FC236}">
                <a16:creationId xmlns:a16="http://schemas.microsoft.com/office/drawing/2014/main" id="{DC5293FC-16BC-4D6F-B1DA-66550938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2" y="28545"/>
            <a:ext cx="10253049" cy="682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4262BF2B-6273-71DA-1568-114CE6CB16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Рисунок 1">
            <a:extLst>
              <a:ext uri="{FF2B5EF4-FFF2-40B4-BE49-F238E27FC236}">
                <a16:creationId xmlns:a16="http://schemas.microsoft.com/office/drawing/2014/main" id="{3F3E7CFA-C1AC-B217-4492-D85A71B9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79844"/>
            <a:ext cx="9434722" cy="677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4CCCEF64-0835-B406-9B72-000523E6DA2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00445B-AF87-6B41-B5F4-CC1C1F0B8B46}"/>
              </a:ext>
            </a:extLst>
          </p:cNvPr>
          <p:cNvSpPr txBox="1"/>
          <p:nvPr/>
        </p:nvSpPr>
        <p:spPr>
          <a:xfrm>
            <a:off x="1740309" y="188113"/>
            <a:ext cx="969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r>
              <a:rPr lang="ru-RU" b="1" dirty="0"/>
              <a:t>.</a:t>
            </a:r>
            <a:r>
              <a:rPr lang="en-US" b="1" dirty="0"/>
              <a:t>1</a:t>
            </a:r>
            <a:r>
              <a:rPr lang="ru-RU" b="1" dirty="0"/>
              <a:t>. Поле двух бесконечных параллельных разноименно заряженных плоскостей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AD0A2-EBBE-1778-BA23-62EEEDA6F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735" y="1655708"/>
            <a:ext cx="4645487" cy="3293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3C13A-4E73-ADD5-F8D0-C83F59B6A420}"/>
              </a:ext>
            </a:extLst>
          </p:cNvPr>
          <p:cNvSpPr txBox="1"/>
          <p:nvPr/>
        </p:nvSpPr>
        <p:spPr>
          <a:xfrm>
            <a:off x="5928851" y="1173927"/>
            <a:ext cx="536841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Поле таких плоскостей найдем как суперпозицию полей, создаваемых каждой из плоскостей в отдельности. На рисунке верхние стрелки соответствуют полю от положительно заряженной плоскости, нижние — от отрицательно заряженной. Слева и справа от плоскостей поля вычитаются (линии напряженности направлены навстречу друг другу), поэтому здесь напряженность поля Е = 0. В области между плоскостями поля, наоборот, складываются. Поэтому результирующая напряженность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ABCFC9-5AAE-FD82-8D82-2B35A8B2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52" y="5684073"/>
            <a:ext cx="1302441" cy="876409"/>
          </a:xfrm>
          <a:prstGeom prst="rect">
            <a:avLst/>
          </a:prstGeom>
        </p:spPr>
      </p:pic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5B898C7E-8DAC-2B13-C214-B457605C149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7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A01B5-09FC-F987-A66E-13221694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969" y="504414"/>
            <a:ext cx="9920440" cy="645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D9855-F4F2-D1CF-86F1-8270E0943C66}"/>
              </a:ext>
            </a:extLst>
          </p:cNvPr>
          <p:cNvSpPr txBox="1"/>
          <p:nvPr/>
        </p:nvSpPr>
        <p:spPr>
          <a:xfrm>
            <a:off x="110836" y="0"/>
            <a:ext cx="119703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Влияние дискретности распределения заряда на электростатическое поле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(факультативно)</a:t>
            </a:r>
            <a:r>
              <a:rPr lang="ru-RU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200" dirty="0">
              <a:solidFill>
                <a:srgbClr val="FF0000"/>
              </a:solidFill>
            </a:endParaRP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F862452E-E33A-1212-3E04-6E72EF53B91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81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6896-F183-41CF-8F6A-3C0530D9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B5D04C-977C-F157-7FE7-9515923A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6" y="15970"/>
            <a:ext cx="8276937" cy="682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B2E6F-F618-55AF-38C6-C2052B65FBCF}"/>
              </a:ext>
            </a:extLst>
          </p:cNvPr>
          <p:cNvSpPr txBox="1"/>
          <p:nvPr/>
        </p:nvSpPr>
        <p:spPr>
          <a:xfrm>
            <a:off x="9060873" y="1357157"/>
            <a:ext cx="25238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8.1. Модель слоя с прерывистым распределением зарядов. В качестве пояснения изображено несколько векторов напряженности и их результирующая в точке, расположенной на одной нормали с зарядом.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n, l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и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целые числа.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A28C49-1374-2810-44BA-B98E3C4E67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97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525A-2700-0A0C-DC8C-E1118B0F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A13D87-7451-19A2-FF13-5138D45B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6682" y="0"/>
            <a:ext cx="9390729" cy="679660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68A0C2-EFED-72D9-88A3-D8B55A4667D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67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10">
            <a:extLst>
              <a:ext uri="{FF2B5EF4-FFF2-40B4-BE49-F238E27FC236}">
                <a16:creationId xmlns:a16="http://schemas.microsoft.com/office/drawing/2014/main" id="{8AE597A7-9F33-5069-443F-C41A0F9CF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2514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3A027-4038-3F72-BD89-4386D23E1F27}"/>
              </a:ext>
            </a:extLst>
          </p:cNvPr>
          <p:cNvSpPr txBox="1"/>
          <p:nvPr/>
        </p:nvSpPr>
        <p:spPr>
          <a:xfrm>
            <a:off x="690715" y="505975"/>
            <a:ext cx="1081056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Опытным путем были установлены следующие фундаментальные свойства электрического заряда: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 Существует два рода электрических зарядов, условно названных положительными и отрицательными.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 Заряды могут передаваться (например, при непосредственном контакте) от одного тела к другому. В отличие от массы тела электрический заряд не является неотъемлемой характеристикой данного тела. Одно и то же тело в разных условиях может иметь разный заряд.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 Одноименные заряды отталкиваются, разноименные – притягиваются. В этом проявляется принципиальное отличие электромагнитных сил от гравитационных. Гравитационные силы всегда являются силами притяжения.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4. 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Электрический заряд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инвариантен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его величина не зависит от системы, т. е. от того, движется он или покоится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 Одним из фундаментальных законов природы является экспериментально установленный </a:t>
            </a: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закон сохранения электрического заряда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электрически изолированной системе алгебраическая сумма электрических зарядов тел или частиц, образующих электрически изолированную систему, остается неизменной при любых процессах, происходящих в этой системе</a:t>
            </a:r>
            <a:r>
              <a:rPr lang="ru-RU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FE2756-1B54-CC1F-33EC-1405A8132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463" y="5626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DFCA699-EF2A-E2D0-E6F1-A48B3E406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437597"/>
              </p:ext>
            </p:extLst>
          </p:nvPr>
        </p:nvGraphicFramePr>
        <p:xfrm>
          <a:off x="3737333" y="5858078"/>
          <a:ext cx="4344783" cy="860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05729" imgH="393529" progId="Equation.3">
                  <p:embed/>
                </p:oleObj>
              </mc:Choice>
              <mc:Fallback>
                <p:oleObj r:id="rId2" imgW="2005729" imgH="39352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7333" y="5858078"/>
                        <a:ext cx="4344783" cy="860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85CF6F1E-254A-D7FF-1A46-D45F61AD4AF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6EF6B-6F3C-2925-5742-9B5D6885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8F4FAE-39E4-F1C6-52C3-594A777A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7" y="0"/>
            <a:ext cx="8966669" cy="6803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E1EEDE-DAD4-57CB-F971-F7F24587CDAF}"/>
                  </a:ext>
                </a:extLst>
              </p:cNvPr>
              <p:cNvSpPr txBox="1"/>
              <p:nvPr/>
            </p:nvSpPr>
            <p:spPr>
              <a:xfrm>
                <a:off x="7897091" y="2366763"/>
                <a:ext cx="4114800" cy="80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Е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𝑎𝑟𝑐𝑡𝑔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E1EEDE-DAD4-57CB-F971-F7F24587C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091" y="2366763"/>
                <a:ext cx="4114800" cy="802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омер слайда 3">
            <a:extLst>
              <a:ext uri="{FF2B5EF4-FFF2-40B4-BE49-F238E27FC236}">
                <a16:creationId xmlns:a16="http://schemas.microsoft.com/office/drawing/2014/main" id="{5CF60DAE-9E94-020D-F945-286B0B7E3D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8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9212-7A82-77D7-F98E-73E4FBFB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FC2204-C279-5E07-BEDA-CAE61BB3B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699" y="196477"/>
            <a:ext cx="7645520" cy="6298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0EFB5-E218-BF03-2EB6-DC585CC82790}"/>
              </a:ext>
            </a:extLst>
          </p:cNvPr>
          <p:cNvSpPr txBox="1"/>
          <p:nvPr/>
        </p:nvSpPr>
        <p:spPr>
          <a:xfrm>
            <a:off x="8431766" y="302359"/>
            <a:ext cx="311253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при малых расстояниях до заряженной плоскости могут появляться электрические поля значительно превышающие значения, рассчитанные по классическим формулам. С учетом того, что рассматриваемое поле неоднородно, за счет градиентных сил оно может обладать втягивающим силовым действием даже на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электронейтральные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объекты, например, напыляемые на подложку атомы, и иметь другие проявления. </a:t>
            </a:r>
            <a:endParaRPr lang="ru-RU" sz="2000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8C00E11A-6B57-45D9-38FD-0C6F268F605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8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Рисунок 3">
            <a:extLst>
              <a:ext uri="{FF2B5EF4-FFF2-40B4-BE49-F238E27FC236}">
                <a16:creationId xmlns:a16="http://schemas.microsoft.com/office/drawing/2014/main" id="{3F919E0D-5475-477A-A74A-DBA3D545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22" y="0"/>
            <a:ext cx="10418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2B97C9D4-18DA-EF00-49B5-2459F7FDD1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Рисунок 3">
            <a:extLst>
              <a:ext uri="{FF2B5EF4-FFF2-40B4-BE49-F238E27FC236}">
                <a16:creationId xmlns:a16="http://schemas.microsoft.com/office/drawing/2014/main" id="{829094C1-866C-93D1-F4CB-4BF034072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8" y="52549"/>
            <a:ext cx="10360484" cy="68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43160F20-A405-6379-4ACC-FAE377DF76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Рисунок 3">
            <a:extLst>
              <a:ext uri="{FF2B5EF4-FFF2-40B4-BE49-F238E27FC236}">
                <a16:creationId xmlns:a16="http://schemas.microsoft.com/office/drawing/2014/main" id="{B2DA3785-DD97-3F82-6B56-83CE1171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1" y="110457"/>
            <a:ext cx="10032537" cy="663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81874501-A10D-8E15-D4FA-C9D461B5D2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Рисунок 3">
            <a:extLst>
              <a:ext uri="{FF2B5EF4-FFF2-40B4-BE49-F238E27FC236}">
                <a16:creationId xmlns:a16="http://schemas.microsoft.com/office/drawing/2014/main" id="{DEB56EDF-8472-EFA0-7135-1FDC6551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74" y="0"/>
            <a:ext cx="88647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0C5FA78-1668-C772-5B01-3397F4510A9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Рисунок 3">
            <a:extLst>
              <a:ext uri="{FF2B5EF4-FFF2-40B4-BE49-F238E27FC236}">
                <a16:creationId xmlns:a16="http://schemas.microsoft.com/office/drawing/2014/main" id="{A32777AC-2409-75E3-D0C4-3D5A1C7D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24" y="51757"/>
            <a:ext cx="9885055" cy="675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E76A432A-7000-E429-2D42-26CA7E7962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Рисунок 3">
            <a:extLst>
              <a:ext uri="{FF2B5EF4-FFF2-40B4-BE49-F238E27FC236}">
                <a16:creationId xmlns:a16="http://schemas.microsoft.com/office/drawing/2014/main" id="{13D3CC50-A55B-8264-CAA5-E4DF9B6C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56" y="23664"/>
            <a:ext cx="10270153" cy="683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7094CB05-F2E9-37DF-EE03-3026B697FA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Рисунок 3">
            <a:extLst>
              <a:ext uri="{FF2B5EF4-FFF2-40B4-BE49-F238E27FC236}">
                <a16:creationId xmlns:a16="http://schemas.microsoft.com/office/drawing/2014/main" id="{5B1E35CD-2C34-8BA1-886C-7668E085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07" y="42802"/>
            <a:ext cx="7585203" cy="681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8727CAAC-6A41-1F06-F68F-49D6A487D4D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Рисунок 3">
            <a:extLst>
              <a:ext uri="{FF2B5EF4-FFF2-40B4-BE49-F238E27FC236}">
                <a16:creationId xmlns:a16="http://schemas.microsoft.com/office/drawing/2014/main" id="{471B2DD8-F8F6-E40F-AEA9-04AFB67F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98" y="62456"/>
            <a:ext cx="8833003" cy="675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74008-C426-A270-9211-00D6203F8832}"/>
                  </a:ext>
                </a:extLst>
              </p:cNvPr>
              <p:cNvSpPr txBox="1"/>
              <p:nvPr/>
            </p:nvSpPr>
            <p:spPr>
              <a:xfrm>
                <a:off x="8740878" y="1691742"/>
                <a:ext cx="1061883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74008-C426-A270-9211-00D6203F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878" y="1691742"/>
                <a:ext cx="1061883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53CDD1F8-7CD4-F022-D697-7C8E736E23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Прямоугольник 1">
            <a:extLst>
              <a:ext uri="{FF2B5EF4-FFF2-40B4-BE49-F238E27FC236}">
                <a16:creationId xmlns:a16="http://schemas.microsoft.com/office/drawing/2014/main" id="{D128F3A3-A566-D856-C563-606764DFF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446" y="105665"/>
            <a:ext cx="10409647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 С современной точки зрения, носителями зарядов являются элементарные частицы. Все обычные тела состоят из атомов, в состав которых входят положительно заряженные протоны, отрицательно заряженные электроны и нейтральные частицы – нейтроны. Протоны и нейтроны входят в состав атомных ядер, электроны образуют электронную оболочку атомов. Электрические заряды протона и электрона по модулю в точности одинаковы и равны элементарному заряду </a:t>
            </a:r>
            <a:r>
              <a:rPr lang="ru-RU" altLang="ru-RU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нейтральном атоме число протонов в ядре равно числу электронов в оболочке. Это число называется атомным номером. Атом данного вещества может потерять один или несколько электронов или приобрести лишний электрон. В этих случаях нейтральный атом превращается в положительно или отрицательно заряженный ион. 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 Заряд может передаваться от одного тела к другому только порциями, содержащими целое число элементарных зарядов. Таким образом, электрический заряд тела – дискретная величина: 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Рисунок 4">
            <a:extLst>
              <a:ext uri="{FF2B5EF4-FFF2-40B4-BE49-F238E27FC236}">
                <a16:creationId xmlns:a16="http://schemas.microsoft.com/office/drawing/2014/main" id="{FF852EC0-46B3-6D94-B10D-275E0FB7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00" y="4021548"/>
            <a:ext cx="3189287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Прямоугольник 5">
            <a:extLst>
              <a:ext uri="{FF2B5EF4-FFF2-40B4-BE49-F238E27FC236}">
                <a16:creationId xmlns:a16="http://schemas.microsoft.com/office/drawing/2014/main" id="{7ACE8465-92A0-1B73-08CA-D082F7C48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15" y="4901381"/>
            <a:ext cx="1081348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известно, что многие элементарные частицы (адроны) состоят из так называемых кварков, имеющих дробные заряды, (±</a:t>
            </a: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 и ±2</a:t>
            </a: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/3). Но кварки не существуют в свободном виде, а только тройками (барионы, например протон и нейтрон), либо парами кварк-антикварк (мезоны, например π-мезон), так что заряд наблюдаемой частицы всегда получается целый. Лептоны (например, электрон) кварков не содержат; их заряд является целым без всяких усложнений.</a:t>
            </a: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AE957BA7-C142-0C92-02C1-BFAB273A1D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Рисунок 3">
            <a:extLst>
              <a:ext uri="{FF2B5EF4-FFF2-40B4-BE49-F238E27FC236}">
                <a16:creationId xmlns:a16="http://schemas.microsoft.com/office/drawing/2014/main" id="{14872B68-0276-BC2E-C6FC-F482A403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30" y="88579"/>
            <a:ext cx="9679805" cy="668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8407092C-B7CA-FDC1-4371-7D7091D6CC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Вычисление поля однородно ">
            <a:extLst>
              <a:ext uri="{FF2B5EF4-FFF2-40B4-BE49-F238E27FC236}">
                <a16:creationId xmlns:a16="http://schemas.microsoft.com/office/drawing/2014/main" id="{3EF6536F-CFF3-4667-22C4-E961B78C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4">
            <a:lum contrast="24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14" y="168290"/>
            <a:ext cx="4111626" cy="652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517D4-393D-0FD9-DE2E-DEC945B2FB3C}"/>
              </a:ext>
            </a:extLst>
          </p:cNvPr>
          <p:cNvSpPr txBox="1"/>
          <p:nvPr/>
        </p:nvSpPr>
        <p:spPr>
          <a:xfrm>
            <a:off x="5496791" y="158493"/>
            <a:ext cx="608907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 </a:t>
            </a: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днородно заряженный бесконечного цилиндр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рис. приведен случай однородно заряженного бесконечного цилиндра. Легко заметить, что данную задачу можно решить тем же способом, что и для заряженной нити. Следовательно, снаружи </a:t>
            </a:r>
            <a:r>
              <a:rPr lang="ru-RU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цили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ru-RU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дра</a:t>
            </a:r>
            <a:r>
              <a:rPr lang="ru-RU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модуль напряженности определяется той же формулой, что и для нити. Внутри цилиндра поле отсутствует</a:t>
            </a:r>
            <a:endParaRPr lang="ru-RU" sz="22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47C36DF-7A7F-C698-5F86-E205D1128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982" y="3979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93617-A91E-65A7-F060-C5934C82A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858" y="3659284"/>
            <a:ext cx="4689192" cy="3254299"/>
          </a:xfrm>
          <a:prstGeom prst="rect">
            <a:avLst/>
          </a:prstGeom>
        </p:spPr>
      </p:pic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D8807D22-C414-02C0-7939-2CDA86F7A1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1306A-B3C0-9557-FD47-837CD29E2C65}"/>
              </a:ext>
            </a:extLst>
          </p:cNvPr>
          <p:cNvSpPr txBox="1"/>
          <p:nvPr/>
        </p:nvSpPr>
        <p:spPr>
          <a:xfrm>
            <a:off x="2628900" y="210189"/>
            <a:ext cx="7834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70C0"/>
                </a:solidFill>
              </a:rPr>
              <a:t>Потенциал электрического поля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6C228-D85A-AF41-EDE1-4E7765557AA4}"/>
              </a:ext>
            </a:extLst>
          </p:cNvPr>
          <p:cNvSpPr txBox="1"/>
          <p:nvPr/>
        </p:nvSpPr>
        <p:spPr>
          <a:xfrm>
            <a:off x="987136" y="1235885"/>
            <a:ext cx="104844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курсе механики было показано, что работа силы тяготения не зависит от формы траектории, по которой перемещается тело. Она определяется только начальным и конечным положениями тела. Силы, работа которых не зависит от формы траектории, а на замкнутом пути равна нулю, называются консервативными или потенциальными.</a:t>
            </a:r>
          </a:p>
          <a:p>
            <a:pPr algn="just"/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Ранее отмечалось, что закон Кулона имеет такую же математическую формулировку, что и закон всемирного тяготения. Поэтому работа кулоновских сил также не зависит от формы пути, следовательно, эти силы тоже потенциальны.</a:t>
            </a:r>
          </a:p>
          <a:p>
            <a:pPr algn="just"/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Потенциальный характер электрического поля позволяет ввести 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энергетическую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характеристику поля – 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потенциал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61E4E6D2-CA08-1309-1AF5-E44F403452D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A3AE5C38-5B73-FA52-2E97-EE5CA70079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2700C3-F0E2-6C46-EE33-CCA4C8CCA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830" y="0"/>
            <a:ext cx="9858023" cy="67744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105743-6372-3B2F-6CB9-9472FEBFA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939" y="1157748"/>
            <a:ext cx="5398121" cy="324730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5" name="Object 9">
            <a:extLst>
              <a:ext uri="{FF2B5EF4-FFF2-40B4-BE49-F238E27FC236}">
                <a16:creationId xmlns:a16="http://schemas.microsoft.com/office/drawing/2014/main" id="{1BF30A64-3023-2758-050F-DDFEA823D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184400" y="32083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14151" imgH="215619" progId="Equation.3">
                  <p:embed/>
                </p:oleObj>
              </mc:Choice>
              <mc:Fallback>
                <p:oleObj name="Формула" r:id="rId2" imgW="114151" imgH="215619" progId="Equation.3">
                  <p:embed/>
                  <p:pic>
                    <p:nvPicPr>
                      <p:cNvPr id="20485" name="Object 9">
                        <a:extLst>
                          <a:ext uri="{FF2B5EF4-FFF2-40B4-BE49-F238E27FC236}">
                            <a16:creationId xmlns:a16="http://schemas.microsoft.com/office/drawing/2014/main" id="{1BF30A64-3023-2758-050F-DDFEA823D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84400" y="320833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0">
            <a:extLst>
              <a:ext uri="{FF2B5EF4-FFF2-40B4-BE49-F238E27FC236}">
                <a16:creationId xmlns:a16="http://schemas.microsoft.com/office/drawing/2014/main" id="{53B18A35-0FE0-EEF4-849D-F367DEA47C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184400" y="32083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4151" imgH="215619" progId="Equation.3">
                  <p:embed/>
                </p:oleObj>
              </mc:Choice>
              <mc:Fallback>
                <p:oleObj name="Формула" r:id="rId4" imgW="114151" imgH="215619" progId="Equation.3">
                  <p:embed/>
                  <p:pic>
                    <p:nvPicPr>
                      <p:cNvPr id="20486" name="Object 10">
                        <a:extLst>
                          <a:ext uri="{FF2B5EF4-FFF2-40B4-BE49-F238E27FC236}">
                            <a16:creationId xmlns:a16="http://schemas.microsoft.com/office/drawing/2014/main" id="{53B18A35-0FE0-EEF4-849D-F367DEA47C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84400" y="320833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>
            <a:extLst>
              <a:ext uri="{FF2B5EF4-FFF2-40B4-BE49-F238E27FC236}">
                <a16:creationId xmlns:a16="http://schemas.microsoft.com/office/drawing/2014/main" id="{93499C95-514D-11D7-AECB-B6E9794A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4400" y="29775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DFD00-668F-5EA6-7663-0AA196AA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09" y="60860"/>
            <a:ext cx="9684182" cy="672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1A3AA76C-B292-AAE6-E963-CD1D97957C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E21E99-1B61-BB5C-58B2-E5D26D52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2" y="912812"/>
            <a:ext cx="11059535" cy="525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C6F12EA4-5A8F-56D0-1BC2-68FEA597C9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2">
            <a:extLst>
              <a:ext uri="{FF2B5EF4-FFF2-40B4-BE49-F238E27FC236}">
                <a16:creationId xmlns:a16="http://schemas.microsoft.com/office/drawing/2014/main" id="{65F94DC9-7B9F-A3AD-9A50-19C524CF9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64" y="464745"/>
            <a:ext cx="580487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alt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Электростатическое поле обладает важным свойством: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Работа сил электростатического поля при перемещении заряда из одной точки поля в другую не зависит от формы траектории, а определяется только положением начальной и конечной точек и величиной заряда.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Аналогичным свойством обладает и гравитационное поле, и в этом нет ничего удивительного, так как гравитационные и кулоновские силы описываются одинаковыми соотношениями. </a:t>
            </a: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A50313DC-599C-259A-7540-111103D7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63" y="117693"/>
            <a:ext cx="4017854" cy="477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7BEA8-F873-D23A-0991-C60758FB67A7}"/>
              </a:ext>
            </a:extLst>
          </p:cNvPr>
          <p:cNvSpPr txBox="1"/>
          <p:nvPr/>
        </p:nvSpPr>
        <p:spPr>
          <a:xfrm>
            <a:off x="554364" y="4919008"/>
            <a:ext cx="109345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Следствием независимости работы от формы траектории является следующее утверждение: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Работа сил электростатического поля при перемещении заряда по любой замкнутой траектории равна нулю.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Силовые поля, обладающие этим свойством, называют </a:t>
            </a: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потенциальными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консервативными</a:t>
            </a: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3D437C17-524B-1444-1FC1-B70EB15D0C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Рисунок 3">
            <a:extLst>
              <a:ext uri="{FF2B5EF4-FFF2-40B4-BE49-F238E27FC236}">
                <a16:creationId xmlns:a16="http://schemas.microsoft.com/office/drawing/2014/main" id="{B2F5F92E-6D38-6534-3E7D-4FA1332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16" y="44450"/>
            <a:ext cx="9561368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B2CAE000-283E-2AC9-38F2-1DF613AF9E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700618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B75D7001-853B-D9CA-9954-B69DCE4B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0" y="170944"/>
            <a:ext cx="10590200" cy="651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BFA21302-3670-68B4-8B80-DAD0D204EE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CB08B4-AFCF-CDAF-1445-50412C02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3" y="72349"/>
            <a:ext cx="10131713" cy="6713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AD7476F4-A459-D30C-2CC3-B6E28A26D1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F6A8FA-9FFE-2471-A564-FBE5003970AD}"/>
              </a:ext>
            </a:extLst>
          </p:cNvPr>
          <p:cNvSpPr txBox="1"/>
          <p:nvPr/>
        </p:nvSpPr>
        <p:spPr>
          <a:xfrm>
            <a:off x="3982065" y="306098"/>
            <a:ext cx="404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ЗАКОН КУЛОНА 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92030ADA-42DC-8D9F-276F-4718FD90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6" y="1097844"/>
            <a:ext cx="9303187" cy="5618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C4E1D0-30C9-113A-60DF-2671064408C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00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CCA54F-FDB8-E12E-6109-74928BF4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66619"/>
            <a:ext cx="10029248" cy="679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FEECE554-9756-89C5-F72D-138F7CA63E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7">
            <a:extLst>
              <a:ext uri="{FF2B5EF4-FFF2-40B4-BE49-F238E27FC236}">
                <a16:creationId xmlns:a16="http://schemas.microsoft.com/office/drawing/2014/main" id="{BB5E5E67-705F-E275-4FCF-266BAFA0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026" y="52604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sp>
        <p:nvSpPr>
          <p:cNvPr id="17412" name="Rectangle 11">
            <a:extLst>
              <a:ext uri="{FF2B5EF4-FFF2-40B4-BE49-F238E27FC236}">
                <a16:creationId xmlns:a16="http://schemas.microsoft.com/office/drawing/2014/main" id="{5EC9A7BF-35AB-DF32-4A21-6E9D8DAA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pic>
        <p:nvPicPr>
          <p:cNvPr id="17413" name="Рисунок 1">
            <a:extLst>
              <a:ext uri="{FF2B5EF4-FFF2-40B4-BE49-F238E27FC236}">
                <a16:creationId xmlns:a16="http://schemas.microsoft.com/office/drawing/2014/main" id="{2FD3D6DD-2A16-4825-0AEF-DBD8AEB4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91" y="155385"/>
            <a:ext cx="9579837" cy="65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FF3AF225-2FFB-22CF-12CF-2F4F9BE1FB9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AutoShape 20" descr="image003">
            <a:extLst>
              <a:ext uri="{FF2B5EF4-FFF2-40B4-BE49-F238E27FC236}">
                <a16:creationId xmlns:a16="http://schemas.microsoft.com/office/drawing/2014/main" id="{7B4E16B9-180E-7531-F160-9F857E0F8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84325" y="30638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pic>
        <p:nvPicPr>
          <p:cNvPr id="18436" name="Рисунок 1">
            <a:extLst>
              <a:ext uri="{FF2B5EF4-FFF2-40B4-BE49-F238E27FC236}">
                <a16:creationId xmlns:a16="http://schemas.microsoft.com/office/drawing/2014/main" id="{01109FE2-B4F9-E0F9-23A0-FDDF9ED5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" y="330353"/>
            <a:ext cx="6489291" cy="652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C8034C20-E29B-2A65-C0B8-3EFE51DC13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700618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0AEF84B5-EE2D-CFB2-EAA7-4123844FA6B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2E114-C6C2-25D8-A114-4E79336E9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6486" y="1274460"/>
            <a:ext cx="4483741" cy="449000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BB1B4-9227-F291-D23E-02EE20917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872" y="0"/>
            <a:ext cx="11010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5" descr="image005">
            <a:extLst>
              <a:ext uri="{FF2B5EF4-FFF2-40B4-BE49-F238E27FC236}">
                <a16:creationId xmlns:a16="http://schemas.microsoft.com/office/drawing/2014/main" id="{0D60AEAB-4DD5-5F27-23F4-EB9007217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33888" y="45243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sp>
        <p:nvSpPr>
          <p:cNvPr id="19459" name="Номер слайда 3">
            <a:extLst>
              <a:ext uri="{FF2B5EF4-FFF2-40B4-BE49-F238E27FC236}">
                <a16:creationId xmlns:a16="http://schemas.microsoft.com/office/drawing/2014/main" id="{A96F5935-0A8D-3D10-9553-CB75C57DEF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272714" y="6524626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A913FF8-6DD7-47B5-92E9-3C3D6380FCC6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pic>
        <p:nvPicPr>
          <p:cNvPr id="19460" name="Рисунок 1">
            <a:extLst>
              <a:ext uri="{FF2B5EF4-FFF2-40B4-BE49-F238E27FC236}">
                <a16:creationId xmlns:a16="http://schemas.microsoft.com/office/drawing/2014/main" id="{924A4244-7A77-0C2E-9E62-0A734065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6" y="85060"/>
            <a:ext cx="10363228" cy="668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C2ABEC56-9A2B-ECFF-BD30-E7BE75613B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Рисунок 5">
            <a:extLst>
              <a:ext uri="{FF2B5EF4-FFF2-40B4-BE49-F238E27FC236}">
                <a16:creationId xmlns:a16="http://schemas.microsoft.com/office/drawing/2014/main" id="{F2714FFC-E083-6EE0-DB54-862CE510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71" y="238126"/>
            <a:ext cx="10160921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8" descr="Эквипотенциальные поверхности ">
            <a:extLst>
              <a:ext uri="{FF2B5EF4-FFF2-40B4-BE49-F238E27FC236}">
                <a16:creationId xmlns:a16="http://schemas.microsoft.com/office/drawing/2014/main" id="{2F20CB3E-FAD1-1630-404F-E0B14F0C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4" y="2464391"/>
            <a:ext cx="11400573" cy="28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Прямоугольник 6">
            <a:extLst>
              <a:ext uri="{FF2B5EF4-FFF2-40B4-BE49-F238E27FC236}">
                <a16:creationId xmlns:a16="http://schemas.microsoft.com/office/drawing/2014/main" id="{D65230CA-E13E-2D8C-543F-E54EB0BA456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3382" y="5558541"/>
            <a:ext cx="108342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Эквипотенциальные поверхности (</a:t>
            </a:r>
            <a:r>
              <a:rPr lang="ru-RU" altLang="ru-RU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синие линии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силовые линии (</a:t>
            </a:r>
            <a:r>
              <a:rPr lang="ru-RU" alt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красные линии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простых электрических полей: a – точечный заряд; b – электрический диполь; c – два равных положительных заряда. </a:t>
            </a:r>
            <a:endParaRPr lang="ru-RU" altLang="ru-RU" sz="2400" dirty="0">
              <a:solidFill>
                <a:srgbClr val="000000"/>
              </a:solidFill>
            </a:endParaRP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5E5A6355-D854-E6F2-728F-7AED0E8D8DE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726E8-F165-FC55-AA12-E52A281554D9}"/>
              </a:ext>
            </a:extLst>
          </p:cNvPr>
          <p:cNvSpPr txBox="1"/>
          <p:nvPr/>
        </p:nvSpPr>
        <p:spPr>
          <a:xfrm>
            <a:off x="138223" y="89511"/>
            <a:ext cx="11961628" cy="54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altLang="ru-RU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Связь между напряженностью электростатического поля и потенциалом</a:t>
            </a:r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D801718A-50EC-84E7-8A12-342333A0C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82" y="777702"/>
            <a:ext cx="10487245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CF003BF0-BCA6-92C3-F9D3-A15AF1DD1DA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EB5BBF-EAB6-D791-A19E-5B5F95B6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291" y="3429000"/>
            <a:ext cx="5398121" cy="324730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68C1F59-9FD7-3799-CE05-91B3B56CC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9" y="201252"/>
            <a:ext cx="10823983" cy="645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C85788-6C0C-EECB-D995-E359891CC8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021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Прямоугольник 1">
            <a:extLst>
              <a:ext uri="{FF2B5EF4-FFF2-40B4-BE49-F238E27FC236}">
                <a16:creationId xmlns:a16="http://schemas.microsoft.com/office/drawing/2014/main" id="{08E196EC-BDCC-C8FA-0368-7EAD8D93220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74825" y="133350"/>
            <a:ext cx="8642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Вычисление разности потенциалов при известной напряженности поля</a:t>
            </a:r>
            <a:endParaRPr lang="ru-RU" altLang="ru-RU" sz="2000" dirty="0">
              <a:solidFill>
                <a:srgbClr val="00B050"/>
              </a:solidFill>
            </a:endParaRPr>
          </a:p>
        </p:txBody>
      </p:sp>
      <p:pic>
        <p:nvPicPr>
          <p:cNvPr id="26628" name="Рисунок 2">
            <a:extLst>
              <a:ext uri="{FF2B5EF4-FFF2-40B4-BE49-F238E27FC236}">
                <a16:creationId xmlns:a16="http://schemas.microsoft.com/office/drawing/2014/main" id="{81C28AAB-08CD-0931-E5D5-6C53E66E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87" y="533401"/>
            <a:ext cx="4641416" cy="626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Рисунок 5">
            <a:extLst>
              <a:ext uri="{FF2B5EF4-FFF2-40B4-BE49-F238E27FC236}">
                <a16:creationId xmlns:a16="http://schemas.microsoft.com/office/drawing/2014/main" id="{A0660E8C-52A7-9078-97CE-06AD2213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1" y="506909"/>
            <a:ext cx="4812867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2B8EBF34-DF43-0831-2629-442AD5E35C3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Номер слайда 3">
            <a:extLst>
              <a:ext uri="{FF2B5EF4-FFF2-40B4-BE49-F238E27FC236}">
                <a16:creationId xmlns:a16="http://schemas.microsoft.com/office/drawing/2014/main" id="{50700F79-F20A-13A6-E744-30223C0409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0272714" y="6524626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6D93708-9B52-4F64-92B5-C05391B871DF}" type="slidenum">
              <a:rPr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ru-RU" altLang="ru-RU" sz="1400"/>
          </a:p>
        </p:txBody>
      </p:sp>
      <p:pic>
        <p:nvPicPr>
          <p:cNvPr id="28675" name="Рисунок 4">
            <a:extLst>
              <a:ext uri="{FF2B5EF4-FFF2-40B4-BE49-F238E27FC236}">
                <a16:creationId xmlns:a16="http://schemas.microsoft.com/office/drawing/2014/main" id="{0EFC3063-1416-7FD9-2379-77E830FF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41" y="77787"/>
            <a:ext cx="9022050" cy="670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20AE6A5F-8001-B56F-E704-51A5C01CA94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59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Номер слайда 3">
            <a:extLst>
              <a:ext uri="{FF2B5EF4-FFF2-40B4-BE49-F238E27FC236}">
                <a16:creationId xmlns:a16="http://schemas.microsoft.com/office/drawing/2014/main" id="{A3F0C010-2F6E-4E05-BA3C-3FF5A1B9AD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11267" name="Рисунок 2">
            <a:extLst>
              <a:ext uri="{FF2B5EF4-FFF2-40B4-BE49-F238E27FC236}">
                <a16:creationId xmlns:a16="http://schemas.microsoft.com/office/drawing/2014/main" id="{9598EE02-F4A3-2E5C-09C8-B7C7BB03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02" y="211137"/>
            <a:ext cx="8126463" cy="64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Силы взаимодействия ">
            <a:extLst>
              <a:ext uri="{FF2B5EF4-FFF2-40B4-BE49-F238E27FC236}">
                <a16:creationId xmlns:a16="http://schemas.microsoft.com/office/drawing/2014/main" id="{551A6E46-530E-71E2-81FA-5C4F4B5C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41" y="909327"/>
            <a:ext cx="2685886" cy="414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58230-99D0-54C4-1A48-CEDC352A17CE}"/>
              </a:ext>
            </a:extLst>
          </p:cNvPr>
          <p:cNvSpPr txBox="1"/>
          <p:nvPr/>
        </p:nvSpPr>
        <p:spPr>
          <a:xfrm>
            <a:off x="9889797" y="5764557"/>
            <a:ext cx="172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1.2</a:t>
            </a:r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Рисунок 2">
            <a:extLst>
              <a:ext uri="{FF2B5EF4-FFF2-40B4-BE49-F238E27FC236}">
                <a16:creationId xmlns:a16="http://schemas.microsoft.com/office/drawing/2014/main" id="{9F3D93DF-6D7C-D63F-3219-204D55A3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1" y="138655"/>
            <a:ext cx="5317136" cy="658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Рисунок 2">
            <a:extLst>
              <a:ext uri="{FF2B5EF4-FFF2-40B4-BE49-F238E27FC236}">
                <a16:creationId xmlns:a16="http://schemas.microsoft.com/office/drawing/2014/main" id="{E26AB7AC-D0B4-45D0-F08E-4E96B64D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3" y="51955"/>
            <a:ext cx="5317136" cy="671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9DD0ACE4-A73C-AED5-62D1-95E986353D0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3558C-7E1F-BA5C-B448-16E24DC7C464}"/>
              </a:ext>
            </a:extLst>
          </p:cNvPr>
          <p:cNvSpPr txBox="1"/>
          <p:nvPr/>
        </p:nvSpPr>
        <p:spPr>
          <a:xfrm>
            <a:off x="259766" y="1627159"/>
            <a:ext cx="335850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24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Диполем </a:t>
            </a:r>
            <a:r>
              <a:rPr lang="ru-RU" sz="2400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называют электрическую систему, состоящую из двух, разделенных в пространстве, точечных разноименных зарядов, упругими силами неэлектрической природы. Такая система может быть механически жесткой или упругой.</a:t>
            </a:r>
            <a:endParaRPr lang="ru-RU" sz="2400" i="1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E464C3-B74B-7434-74F3-232E8157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198" y="687220"/>
            <a:ext cx="8268036" cy="6170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2A3A0-EC66-533F-5E2A-308D563F49A2}"/>
              </a:ext>
            </a:extLst>
          </p:cNvPr>
          <p:cNvSpPr txBox="1"/>
          <p:nvPr/>
        </p:nvSpPr>
        <p:spPr>
          <a:xfrm>
            <a:off x="934065" y="-1361"/>
            <a:ext cx="9851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Электрический диполь. Его потенциал и поле</a:t>
            </a:r>
            <a:endParaRPr lang="ru-RU" sz="3200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DC0AFD35-1CE6-0B9A-C41B-92F6D73236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3E8C3C-9C67-EF89-D95F-0BF18A6A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731" y="0"/>
            <a:ext cx="9474778" cy="42498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84B5A-887A-12BA-D681-B5DF7025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859" y="4466309"/>
            <a:ext cx="9474778" cy="2391691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FA51DD1F-50B3-45CD-6F4F-68BB64413F4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533FE1-9844-1122-CB7E-8D92298B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090" y="687938"/>
            <a:ext cx="10553819" cy="54821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C2D2AD-D22D-5C2D-FF3D-D4401FC1C64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6396B5-93E5-B62F-2C2D-410FB62B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64" y="589939"/>
            <a:ext cx="10634517" cy="567812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8C489F-A5A0-9BA4-D786-DE65E3C1E2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445F22-AFCC-6BA8-CA55-7C3E0F9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" y="763788"/>
            <a:ext cx="10252876" cy="5647402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C9C8B13B-C290-57AE-78D6-528607576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15">
            <a:extLst>
              <a:ext uri="{FF2B5EF4-FFF2-40B4-BE49-F238E27FC236}">
                <a16:creationId xmlns:a16="http://schemas.microsoft.com/office/drawing/2014/main" id="{44FA14FF-B5CA-F410-0818-BB21DB65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888" y="27860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76243-1526-DCBA-6C7A-B5062690B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574" y="264438"/>
            <a:ext cx="9752852" cy="63291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E24C05-B743-883A-9204-D4E9F09B40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9">
            <a:extLst>
              <a:ext uri="{FF2B5EF4-FFF2-40B4-BE49-F238E27FC236}">
                <a16:creationId xmlns:a16="http://schemas.microsoft.com/office/drawing/2014/main" id="{5158F783-86B9-B259-271C-0B71929EA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334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200"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3254" name="Rectangle 10">
            <a:extLst>
              <a:ext uri="{FF2B5EF4-FFF2-40B4-BE49-F238E27FC236}">
                <a16:creationId xmlns:a16="http://schemas.microsoft.com/office/drawing/2014/main" id="{72DF5B71-B9E2-DE9D-F94E-73AAF8A26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1690689"/>
            <a:ext cx="2270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200"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3257" name="Rectangle 25">
            <a:extLst>
              <a:ext uri="{FF2B5EF4-FFF2-40B4-BE49-F238E27FC236}">
                <a16:creationId xmlns:a16="http://schemas.microsoft.com/office/drawing/2014/main" id="{B55BE6BA-9AF2-DC10-7746-61C1F76DD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1003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53260" name="Rectangle 28">
            <a:extLst>
              <a:ext uri="{FF2B5EF4-FFF2-40B4-BE49-F238E27FC236}">
                <a16:creationId xmlns:a16="http://schemas.microsoft.com/office/drawing/2014/main" id="{2F7425CE-6C58-22DD-9EF2-CD9ECBAEF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138" y="31003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9520F-4545-6546-D4AB-2A95084C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107" y="102852"/>
            <a:ext cx="9541138" cy="66522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6DF22B-9949-2CC7-5BEE-EC56B7E1FB5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14">
            <a:extLst>
              <a:ext uri="{FF2B5EF4-FFF2-40B4-BE49-F238E27FC236}">
                <a16:creationId xmlns:a16="http://schemas.microsoft.com/office/drawing/2014/main" id="{D4C2F9F7-7AC2-FBEE-7A04-266E5438A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3" y="24669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BEA99-D0F5-5CD5-C59C-984994261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9996" y="574947"/>
            <a:ext cx="9817814" cy="62830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5373D4-85BD-1072-1F46-3AFF54BFFD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5A50E-862B-6F67-C3CE-52228AD94CAA}"/>
              </a:ext>
            </a:extLst>
          </p:cNvPr>
          <p:cNvSpPr txBox="1"/>
          <p:nvPr/>
        </p:nvSpPr>
        <p:spPr>
          <a:xfrm>
            <a:off x="1160206" y="77958"/>
            <a:ext cx="9291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Диполь во внешнем однородном электрическом поле</a:t>
            </a:r>
            <a:endParaRPr lang="ru-RU" sz="2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741758-328B-CB43-6666-CD564872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02" y="829860"/>
            <a:ext cx="10357796" cy="519827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FE8EA-E287-85DD-4208-C1E50F22181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69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5" name="Object 43">
            <a:extLst>
              <a:ext uri="{FF2B5EF4-FFF2-40B4-BE49-F238E27FC236}">
                <a16:creationId xmlns:a16="http://schemas.microsoft.com/office/drawing/2014/main" id="{A7202CD8-0765-0867-E74A-0BF79DC294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14151" imgH="215619" progId="Equation.3">
                  <p:embed/>
                </p:oleObj>
              </mc:Choice>
              <mc:Fallback>
                <p:oleObj name="Формула" r:id="rId2" imgW="114151" imgH="215619" progId="Equation.3">
                  <p:embed/>
                  <p:pic>
                    <p:nvPicPr>
                      <p:cNvPr id="13325" name="Object 43">
                        <a:extLst>
                          <a:ext uri="{FF2B5EF4-FFF2-40B4-BE49-F238E27FC236}">
                            <a16:creationId xmlns:a16="http://schemas.microsoft.com/office/drawing/2014/main" id="{A7202CD8-0765-0867-E74A-0BF79DC294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37A97C04-7205-2AC6-51BF-CF720329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69" y="522287"/>
            <a:ext cx="9513017" cy="633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26CDFCF2-68B2-9EB2-D0B7-7060C79432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14921E-6114-9B5E-217D-5DE7AE50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457" y="736752"/>
            <a:ext cx="9849086" cy="6033426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D407F2A2-0FD8-7F95-7C84-E7316A19A67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5B02-62B2-52CC-E95C-2B2608276769}"/>
              </a:ext>
            </a:extLst>
          </p:cNvPr>
          <p:cNvSpPr txBox="1"/>
          <p:nvPr/>
        </p:nvSpPr>
        <p:spPr>
          <a:xfrm>
            <a:off x="678427" y="0"/>
            <a:ext cx="11090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Потенциальная энергия диполя во внешнем электрическом поле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07995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61B67F-D4A2-37E8-C18C-7B68168C7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824" y="962524"/>
            <a:ext cx="10674351" cy="493295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5342D-1FD6-14D3-FEE1-C24A28ADEA8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700618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7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776FB7-BBCA-F84F-89DF-3A9894C5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883" y="905176"/>
            <a:ext cx="10532232" cy="57861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DF0B4B-B401-BECD-2456-1AA03DC784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7113-8F4F-768B-A863-8C317D34E3E4}"/>
              </a:ext>
            </a:extLst>
          </p:cNvPr>
          <p:cNvSpPr txBox="1"/>
          <p:nvPr/>
        </p:nvSpPr>
        <p:spPr>
          <a:xfrm>
            <a:off x="655112" y="146563"/>
            <a:ext cx="1070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Электрический диполь в неоднородном электрическом поле</a:t>
            </a:r>
            <a:endParaRPr lang="ru-RU" sz="2800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0" name="Group 10">
            <a:extLst>
              <a:ext uri="{FF2B5EF4-FFF2-40B4-BE49-F238E27FC236}">
                <a16:creationId xmlns:a16="http://schemas.microsoft.com/office/drawing/2014/main" id="{6E1ED175-216A-1BA1-FD88-CC32653A8FB4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0"/>
          <a:ext cx="9144000" cy="990600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DDAFB1-C549-C70C-42C6-5570CC3F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882" y="117163"/>
            <a:ext cx="10370126" cy="662367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563B1-5245-BFDC-F1D9-7F170CC243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89E1A3-F0D3-3D63-7D51-DA289AD7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873" y="910864"/>
            <a:ext cx="10245670" cy="5344347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2729A0E-80EA-A335-4047-DFE21001657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30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12">
            <a:extLst>
              <a:ext uri="{FF2B5EF4-FFF2-40B4-BE49-F238E27FC236}">
                <a16:creationId xmlns:a16="http://schemas.microsoft.com/office/drawing/2014/main" id="{E11B056E-497B-1655-5596-44B79B74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0422" name="Rectangle 15">
            <a:extLst>
              <a:ext uri="{FF2B5EF4-FFF2-40B4-BE49-F238E27FC236}">
                <a16:creationId xmlns:a16="http://schemas.microsoft.com/office/drawing/2014/main" id="{1A1CE444-2BCB-B1AC-792F-63C1016B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31305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DC14E3-CF58-544A-BA05-B7A5733E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135" y="106915"/>
            <a:ext cx="10016837" cy="6751085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FC581C16-10B1-3631-18E2-D32EEF842C3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700618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95E1AE-D4D3-2604-3C2D-227BDDAB9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534" y="0"/>
            <a:ext cx="10592788" cy="6858000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A9F7F9A5-8073-5CA2-4D68-F885EA1B609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E6842739-B25D-84D3-B280-BABEB0DF2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100" y="3232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2469" name="Rectangle 12">
            <a:extLst>
              <a:ext uri="{FF2B5EF4-FFF2-40B4-BE49-F238E27FC236}">
                <a16:creationId xmlns:a16="http://schemas.microsoft.com/office/drawing/2014/main" id="{38C98222-6FDE-636C-057C-E5BFEA0B5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32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2471" name="Rectangle 16">
            <a:extLst>
              <a:ext uri="{FF2B5EF4-FFF2-40B4-BE49-F238E27FC236}">
                <a16:creationId xmlns:a16="http://schemas.microsoft.com/office/drawing/2014/main" id="{AB9FDC11-FE53-DE8A-B535-B985C71CD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32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2473" name="Rectangle 18">
            <a:extLst>
              <a:ext uri="{FF2B5EF4-FFF2-40B4-BE49-F238E27FC236}">
                <a16:creationId xmlns:a16="http://schemas.microsoft.com/office/drawing/2014/main" id="{BA109ACA-EB1A-301D-0CED-21C0A85D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2475" name="Rectangle 20">
            <a:extLst>
              <a:ext uri="{FF2B5EF4-FFF2-40B4-BE49-F238E27FC236}">
                <a16:creationId xmlns:a16="http://schemas.microsoft.com/office/drawing/2014/main" id="{F8F567AC-DF40-791E-ECA1-6AA879EE1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32151"/>
            <a:ext cx="578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2477" name="Rectangle 22">
            <a:extLst>
              <a:ext uri="{FF2B5EF4-FFF2-40B4-BE49-F238E27FC236}">
                <a16:creationId xmlns:a16="http://schemas.microsoft.com/office/drawing/2014/main" id="{DA8F39CC-979B-77DB-2801-7A485245B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3194051"/>
            <a:ext cx="7504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972E26-BA75-7D20-845B-D167946B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619" y="301620"/>
            <a:ext cx="11068761" cy="6246525"/>
          </a:xfrm>
          <a:prstGeom prst="rect">
            <a:avLst/>
          </a:prstGeom>
        </p:spPr>
      </p:pic>
      <p:sp>
        <p:nvSpPr>
          <p:cNvPr id="15" name="Номер слайда 3">
            <a:extLst>
              <a:ext uri="{FF2B5EF4-FFF2-40B4-BE49-F238E27FC236}">
                <a16:creationId xmlns:a16="http://schemas.microsoft.com/office/drawing/2014/main" id="{7F1A0AF3-AC11-3004-ACAE-180C30C043D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10">
            <a:extLst>
              <a:ext uri="{FF2B5EF4-FFF2-40B4-BE49-F238E27FC236}">
                <a16:creationId xmlns:a16="http://schemas.microsoft.com/office/drawing/2014/main" id="{14F26D41-B8FE-C843-F21D-A9E1237EB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0" y="31940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3494" name="Rectangle 14">
            <a:extLst>
              <a:ext uri="{FF2B5EF4-FFF2-40B4-BE49-F238E27FC236}">
                <a16:creationId xmlns:a16="http://schemas.microsoft.com/office/drawing/2014/main" id="{4F3E076C-406A-4553-2067-1BB9DAA21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430" y="3194051"/>
            <a:ext cx="4331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3496" name="Rectangle 17">
            <a:extLst>
              <a:ext uri="{FF2B5EF4-FFF2-40B4-BE49-F238E27FC236}">
                <a16:creationId xmlns:a16="http://schemas.microsoft.com/office/drawing/2014/main" id="{4488A161-3289-E6A1-9294-2D29DE60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716" y="3327401"/>
            <a:ext cx="669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3498" name="Rectangle 20">
            <a:extLst>
              <a:ext uri="{FF2B5EF4-FFF2-40B4-BE49-F238E27FC236}">
                <a16:creationId xmlns:a16="http://schemas.microsoft.com/office/drawing/2014/main" id="{7D4F9D2B-5C4D-083D-2010-4E84849D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232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3500" name="Rectangle 26">
            <a:extLst>
              <a:ext uri="{FF2B5EF4-FFF2-40B4-BE49-F238E27FC236}">
                <a16:creationId xmlns:a16="http://schemas.microsoft.com/office/drawing/2014/main" id="{1A8B7FBC-5C10-C6D5-F842-7D32E1DBB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118" y="34159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B16EF-354A-71F8-65E7-0F9824E9A82B}"/>
              </a:ext>
            </a:extLst>
          </p:cNvPr>
          <p:cNvSpPr txBox="1"/>
          <p:nvPr/>
        </p:nvSpPr>
        <p:spPr>
          <a:xfrm>
            <a:off x="1026938" y="13561"/>
            <a:ext cx="1032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Пуассона для электростатического поля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3E2E5C-035F-6C35-4C54-09DE3403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331" y="659892"/>
            <a:ext cx="9365935" cy="61652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70FCE3-4C61-5EAE-EA24-89DDBE33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716" y="1130444"/>
            <a:ext cx="2101160" cy="11775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5E82EE-00ED-8BE5-35D4-6DD74F16C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430" y="2946388"/>
            <a:ext cx="236240" cy="304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C834C6-FED5-33A3-F02F-70174915EFC9}"/>
              </a:ext>
            </a:extLst>
          </p:cNvPr>
          <p:cNvSpPr txBox="1"/>
          <p:nvPr/>
        </p:nvSpPr>
        <p:spPr>
          <a:xfrm>
            <a:off x="9761174" y="2824718"/>
            <a:ext cx="17727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/>
              <a:t>При       =0 – уравнение Лапласа</a:t>
            </a:r>
            <a:endParaRPr lang="ru-RU" sz="2400" dirty="0"/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B21A5CD1-9A84-E988-7723-5DF43EF77D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6B790DBA-39C0-4917-0831-6ACE2B6B51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79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84816E-5EC2-9862-B9BF-D42820209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527" y="19367"/>
            <a:ext cx="9434945" cy="68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0A85F-2072-E826-D83C-2E96DD17E2A4}"/>
              </a:ext>
            </a:extLst>
          </p:cNvPr>
          <p:cNvSpPr txBox="1"/>
          <p:nvPr/>
        </p:nvSpPr>
        <p:spPr>
          <a:xfrm>
            <a:off x="3431458" y="-110596"/>
            <a:ext cx="586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3600" b="1" dirty="0">
                <a:solidFill>
                  <a:srgbClr val="33CC33"/>
                </a:solidFill>
              </a:rPr>
              <a:t>ЭЛЕКТРИЧЕСКОЕ ПОЛЕ</a:t>
            </a:r>
            <a:r>
              <a:rPr lang="en-US" altLang="ru-RU" sz="3600" b="1" dirty="0">
                <a:solidFill>
                  <a:srgbClr val="33CC33"/>
                </a:solidFill>
              </a:rPr>
              <a:t> </a:t>
            </a:r>
            <a:endParaRPr lang="ru-RU" sz="3600" dirty="0"/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12C2E4D8-0152-6175-5180-146B27D6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94" y="487025"/>
            <a:ext cx="11044033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	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рассмотрении взаимодействия заряженных тел и точечных зарядов, возникает вопрос, почему появляются силы, действующие на заряды, находящиеся иногда на очень большом расстоянии и разделенных пустотой (вакуумом)?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Для ответа на этот вопрос следует предположить наличие между зарядами какого-то физического агента, осуществляющего передачу этого взаимодействия. В 1830-х годах М. Фарадей разработал теорию близкодействия, из которой вытекало понятие электромагнитного поля.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Согласно этой теории, любой заряд является источником электромагнитного поля, распространяющегося в пространстве со скоростью света. В случае неподвижных зарядов такое поле называется электростатическим. Его основное свойство заключается в том, что на всякий заряд, помещенный в это поле, действует сила.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Таким образом, можно считать</a:t>
            </a:r>
            <a:r>
              <a:rPr lang="ru-RU" altLang="ru-RU" sz="2400" dirty="0">
                <a:latin typeface="Times New Roman" panose="02020603050405020304" pitchFamily="18" charset="0"/>
                <a:ea typeface="SFRM1200"/>
                <a:cs typeface="SFRM1200"/>
              </a:rPr>
              <a:t>, что не заряды взаимодействуют непосредственно друг с другом, а каждый из неподвижных зарядов создает в пространстве э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лектростатическое </a:t>
            </a:r>
            <a:r>
              <a:rPr lang="ru-RU" altLang="ru-RU" sz="2400" dirty="0">
                <a:latin typeface="Times New Roman" panose="02020603050405020304" pitchFamily="18" charset="0"/>
                <a:ea typeface="SFRM1200"/>
                <a:cs typeface="SFRM1200"/>
              </a:rPr>
              <a:t>поле, которое и действует на другой заряд.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Электростатическое поле описывается двумя величинами: </a:t>
            </a: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потенциалом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напряженностью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7D43E804-45AA-7DB4-BD23-C56A0EEF096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53DFAD-EB3E-6DB2-8151-8EE59F602FD7}"/>
              </a:ext>
            </a:extLst>
          </p:cNvPr>
          <p:cNvSpPr txBox="1"/>
          <p:nvPr/>
        </p:nvSpPr>
        <p:spPr>
          <a:xfrm>
            <a:off x="1610591" y="0"/>
            <a:ext cx="966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Электростатическое поле в диэлектриках 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6A80E-78F5-5AB4-915C-54BC143AA730}"/>
              </a:ext>
            </a:extLst>
          </p:cNvPr>
          <p:cNvSpPr txBox="1"/>
          <p:nvPr/>
        </p:nvSpPr>
        <p:spPr>
          <a:xfrm>
            <a:off x="708313" y="648426"/>
            <a:ext cx="1077537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2800" b="1" kern="0" dirty="0">
                <a:effectLst/>
                <a:latin typeface="Times New Roman" panose="02020603050405020304" pitchFamily="18" charset="0"/>
              </a:rPr>
              <a:t>Диэлектриками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 называются вещества, которые в обычных условиях практически не проводят электрический ток.</a:t>
            </a:r>
            <a:r>
              <a:rPr lang="ru-RU" sz="2800" b="0" i="1" kern="0" dirty="0">
                <a:effectLst/>
                <a:latin typeface="Times New Roman" panose="02020603050405020304" pitchFamily="18" charset="0"/>
              </a:rPr>
              <a:t> 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Каждая молекула диэлектрика содержит положительно заряженные ядра и электроны, движущиеся вокруг ядер. Все положительные заряды можно заменить одним суммарным зарядом +</a:t>
            </a:r>
            <a:r>
              <a:rPr lang="en-US" sz="2800" b="0" i="1" kern="0" dirty="0">
                <a:effectLst/>
                <a:latin typeface="Times New Roman" panose="02020603050405020304" pitchFamily="18" charset="0"/>
              </a:rPr>
              <a:t>q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, находящимся в центре тяжести положительных зарядов, а все отрицательные заряды – одним суммарным отрицательным зарядом ‑</a:t>
            </a:r>
            <a:r>
              <a:rPr lang="en-US" sz="2800" b="0" i="1" kern="0" dirty="0">
                <a:effectLst/>
                <a:latin typeface="Times New Roman" panose="02020603050405020304" pitchFamily="18" charset="0"/>
              </a:rPr>
              <a:t>q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, расположенным в центре тяжести отрицательных зарядов. В этом приближении, если центры тяжести положительных и отрицательных зарядов смещены друг относительно друга, то молекулу можно рассматривать как диполь, состоящий из зарядов +</a:t>
            </a:r>
            <a:r>
              <a:rPr lang="en-US" sz="2800" b="0" i="1" kern="0" dirty="0">
                <a:effectLst/>
                <a:latin typeface="Times New Roman" panose="02020603050405020304" pitchFamily="18" charset="0"/>
              </a:rPr>
              <a:t>q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 и –</a:t>
            </a:r>
            <a:r>
              <a:rPr lang="en-US" sz="2800" b="0" i="1" kern="0" dirty="0">
                <a:effectLst/>
                <a:latin typeface="Times New Roman" panose="02020603050405020304" pitchFamily="18" charset="0"/>
              </a:rPr>
              <a:t>q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. Молекулы, обладающие дипольным моментом уже в отсутствии электрического поля, называются </a:t>
            </a:r>
            <a:r>
              <a:rPr lang="ru-RU" sz="2800" b="1" kern="0" dirty="0">
                <a:effectLst/>
                <a:latin typeface="Times New Roman" panose="02020603050405020304" pitchFamily="18" charset="0"/>
              </a:rPr>
              <a:t>полярными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 </a:t>
            </a:r>
            <a:r>
              <a:rPr lang="ru-RU" sz="2800" b="1" kern="0" dirty="0">
                <a:effectLst/>
                <a:latin typeface="Times New Roman" panose="02020603050405020304" pitchFamily="18" charset="0"/>
              </a:rPr>
              <a:t>молекулами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. Диэлектриками с полярными молекулами являются  Н</a:t>
            </a:r>
            <a:r>
              <a:rPr lang="ru-RU" sz="2800" b="0" kern="0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О, Н</a:t>
            </a:r>
            <a:r>
              <a:rPr lang="en-US" sz="2800" b="0" kern="0" dirty="0">
                <a:effectLst/>
                <a:latin typeface="Times New Roman" panose="02020603050405020304" pitchFamily="18" charset="0"/>
              </a:rPr>
              <a:t>Cl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, </a:t>
            </a:r>
            <a:r>
              <a:rPr lang="en-US" sz="2800" b="0" kern="0" dirty="0">
                <a:effectLst/>
                <a:latin typeface="Times New Roman" panose="02020603050405020304" pitchFamily="18" charset="0"/>
              </a:rPr>
              <a:t>CH</a:t>
            </a:r>
            <a:r>
              <a:rPr lang="ru-RU" sz="2800" b="0" kern="0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US" sz="2800" b="0" kern="0" dirty="0">
                <a:effectLst/>
                <a:latin typeface="Times New Roman" panose="02020603050405020304" pitchFamily="18" charset="0"/>
              </a:rPr>
              <a:t>Cl</a:t>
            </a:r>
            <a:r>
              <a:rPr lang="ru-RU" sz="2800" b="0" kern="0" dirty="0">
                <a:effectLst/>
                <a:latin typeface="Times New Roman" panose="02020603050405020304" pitchFamily="18" charset="0"/>
              </a:rPr>
              <a:t> и др.</a:t>
            </a:r>
            <a:endParaRPr lang="ru-RU" sz="2800" b="1" kern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51D400AE-6064-EC0C-AD0C-3E1EA74D003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12">
            <a:extLst>
              <a:ext uri="{FF2B5EF4-FFF2-40B4-BE49-F238E27FC236}">
                <a16:creationId xmlns:a16="http://schemas.microsoft.com/office/drawing/2014/main" id="{CC0F7D8D-92ED-4108-0BF4-EA827FF7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31813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28A14-C9A2-0238-7257-FE6CA215AF2B}"/>
              </a:ext>
            </a:extLst>
          </p:cNvPr>
          <p:cNvSpPr txBox="1"/>
          <p:nvPr/>
        </p:nvSpPr>
        <p:spPr>
          <a:xfrm>
            <a:off x="719570" y="84592"/>
            <a:ext cx="10752859" cy="6855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ru-RU" sz="23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sz="23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зависмости</a:t>
            </a:r>
            <a:r>
              <a:rPr lang="ru-RU" sz="23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 вид молекул и связи между ними различают три основных типа диэлектриков:</a:t>
            </a:r>
            <a:endParaRPr lang="ru-RU" sz="23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Неполярные диэлектрики. 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диэлектрики с неполярными молекулами, симметричные молекулы которых в отсутствие внешнего поля имеют нулевой дипольный момент (например, N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algn="just"/>
            <a:r>
              <a:rPr lang="ru-RU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Полярные диэлектрики. 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диэлектрики с полярными молекулами, молекулы которых вследствие асимметрии имеют ненулевой дипольный момент (например, H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O, NH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SO</a:t>
            </a:r>
            <a:r>
              <a:rPr lang="ru-RU" sz="23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CO).</a:t>
            </a:r>
          </a:p>
          <a:p>
            <a:pPr algn="just"/>
            <a:r>
              <a:rPr lang="ru-RU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 Ионные диэлектрики</a:t>
            </a:r>
            <a:r>
              <a:rPr lang="ru-RU" sz="23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(например </a:t>
            </a:r>
            <a:r>
              <a:rPr lang="ru-RU" sz="2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NaCl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KCl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Ионные кристаллы представляют собой пространственные решетки с правильным чередованием ионов разных знаков.</a:t>
            </a:r>
          </a:p>
          <a:p>
            <a:pPr algn="just"/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отсутствии внешнего электрического поля дипольные моменты молекул диэлектрика либо равны нулю (неполярные молекулы), либо ориентированы хаотически (полярные молекулы). В обоих случаях суммарный дипольный момент диэлектрика равен нулю. Если диэлектрик помещен во внешнее электрическое поле, то в его объеме возникает собственное макроскопическое поле, которое всегда противоположно ориентировано по отношению к внешнему полю. Такое явление называется </a:t>
            </a:r>
            <a:r>
              <a:rPr lang="ru-RU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поляризацией диэлектрика</a:t>
            </a:r>
            <a:r>
              <a:rPr lang="ru-RU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и оно объясняется тем, что в его объеме возникает суммарный дипольный электрический момент молекул.</a:t>
            </a:r>
          </a:p>
        </p:txBody>
      </p:sp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F6D61F46-1E7E-B232-AB7F-9A98C461007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B81A97-B1EE-4BB1-1A60-B1254227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9716" y="28381"/>
            <a:ext cx="9427096" cy="6801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F279C-F0AA-7684-539B-60AAB1BA3968}"/>
              </a:ext>
            </a:extLst>
          </p:cNvPr>
          <p:cNvSpPr txBox="1"/>
          <p:nvPr/>
        </p:nvSpPr>
        <p:spPr>
          <a:xfrm>
            <a:off x="4886325" y="196906"/>
            <a:ext cx="4642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Неполярные диэлектрики</a:t>
            </a:r>
            <a:endParaRPr lang="ru-RU" sz="2400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951CDA6A-9ED5-7B93-8514-6452E19B58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34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E24C21-6426-407A-6D17-A038B48A0DFB}"/>
              </a:ext>
            </a:extLst>
          </p:cNvPr>
          <p:cNvSpPr txBox="1"/>
          <p:nvPr/>
        </p:nvSpPr>
        <p:spPr>
          <a:xfrm>
            <a:off x="3880138" y="114833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Полярные диэлектрики</a:t>
            </a:r>
            <a:endParaRPr lang="ru-RU" sz="2400" dirty="0"/>
          </a:p>
        </p:txBody>
      </p:sp>
      <p:pic>
        <p:nvPicPr>
          <p:cNvPr id="3075" name="Picture 3" descr="Ориентационный механизм ">
            <a:extLst>
              <a:ext uri="{FF2B5EF4-FFF2-40B4-BE49-F238E27FC236}">
                <a16:creationId xmlns:a16="http://schemas.microsoft.com/office/drawing/2014/main" id="{8BFD92C3-7989-7DF6-7482-32738505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2" y="1348658"/>
            <a:ext cx="9216736" cy="478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7E411885-AF2F-CEEA-84F7-99B71DB55F4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59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5B84B-057E-B9BE-1E11-E01CDDD1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39475041-2233-B8D6-6E45-29C0C6D2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B447B1FF-7D05-E32D-4C8C-1736C1473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7EB7C8FD-94F4-E479-4E8F-AE8998D95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F2A399D5-D095-B159-4693-B9AC2C9F1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0F739652-23E1-F952-3EA8-CA721427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5E6E3675-B231-0E10-BE26-2BD59BD7D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6CA0C8-0E0F-754C-BAEB-890BF50B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7869" b="-1"/>
          <a:stretch/>
        </p:blipFill>
        <p:spPr>
          <a:xfrm>
            <a:off x="742253" y="416082"/>
            <a:ext cx="10707494" cy="6530068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E10667EA-18E1-1A96-6DE8-20155A9801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109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074CFB-BFE1-9897-F015-C4E840274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225" y="581735"/>
            <a:ext cx="9786406" cy="618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F2F52-67DB-02E7-4CBD-7C3E5FF454B3}"/>
              </a:ext>
            </a:extLst>
          </p:cNvPr>
          <p:cNvSpPr txBox="1"/>
          <p:nvPr/>
        </p:nvSpPr>
        <p:spPr>
          <a:xfrm>
            <a:off x="4343400" y="0"/>
            <a:ext cx="5078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Ионные диэлектрики</a:t>
            </a:r>
            <a:r>
              <a:rPr lang="ru-RU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21DF3BC6-7EEB-A504-0CDA-4B9AC6C7C7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70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951D13-3AE5-0307-A41C-A024A8C2B633}"/>
              </a:ext>
            </a:extLst>
          </p:cNvPr>
          <p:cNvSpPr/>
          <p:nvPr/>
        </p:nvSpPr>
        <p:spPr>
          <a:xfrm>
            <a:off x="947304" y="189908"/>
            <a:ext cx="10297391" cy="6478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В зависимости от строения молекул диэлектрика различают три вида поляризации (по аналогии с рассмотренными группами):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Электронная (деформационная) поляризация;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Ориентационная поляризация;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Ионная поляризация.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	Особую группу диэлектриков составляют, так называемые, </a:t>
            </a:r>
            <a: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сегнетоэлектрики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. В их кристаллах самопроизвольно возникают макроскопические области – домены, в которых дипольные моменты молекул направлены одинаково.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E23F5330-68D9-71C3-EDE7-2FE877D36A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90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17053F-D826-A590-1DC3-9EED6773846C}"/>
              </a:ext>
            </a:extLst>
          </p:cNvPr>
          <p:cNvSpPr txBox="1"/>
          <p:nvPr/>
        </p:nvSpPr>
        <p:spPr>
          <a:xfrm>
            <a:off x="966354" y="105209"/>
            <a:ext cx="1025929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effectLst/>
                <a:latin typeface="TimesNewRomanPS-BoldMT"/>
                <a:ea typeface="Times New Roman" panose="02020603050405020304" pitchFamily="18" charset="0"/>
              </a:rPr>
              <a:t>Сегнетоэлектрики. </a:t>
            </a:r>
            <a:r>
              <a:rPr lang="ru-RU" sz="2200" dirty="0">
                <a:effectLst/>
                <a:latin typeface="TimesNewRomanPSMT"/>
                <a:ea typeface="Times New Roman" panose="02020603050405020304" pitchFamily="18" charset="0"/>
              </a:rPr>
              <a:t>К ним относят материалы, обладающие самопроизвольной (спонтанной) поляризацией в отсутствие внешнего электрического поля. Она может существенно изменяться под влиянием различных внешних факторов. Отметим ряд необычных свойств сегнетоэлектриков.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effectLst/>
                <a:latin typeface="TimesNewRomanPSMT"/>
                <a:ea typeface="Times New Roman" panose="02020603050405020304" pitchFamily="18" charset="0"/>
              </a:rPr>
              <a:t>1. Относительная диэлектрическая проницаемость ε может достигать нескольких тысяч единиц, тогда как у обычных диэлектриков она достигает несколько сотен единиц.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effectLst/>
                <a:latin typeface="TimesNewRomanPSMT"/>
                <a:ea typeface="Times New Roman" panose="02020603050405020304" pitchFamily="18" charset="0"/>
              </a:rPr>
              <a:t>2. Между молекулами устанавливается взаимодействие, которое приводит к параллельной ориентации дипольных моментов молекул в макроскопических областях, называемых доменами. Направление дипольных моментов молекул в разных доменах разное, поэтому в отсутствие электрического поля вектор поляризации сегнетоэлектрика равен нулю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F1EBDD-F11D-FBA4-7BDA-85DD3E8D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8"/>
          <a:stretch>
            <a:fillRect/>
          </a:stretch>
        </p:blipFill>
        <p:spPr bwMode="auto">
          <a:xfrm>
            <a:off x="1428809" y="4260193"/>
            <a:ext cx="8504404" cy="27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E401F98F-C014-DE75-09A1-612D87A46E6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131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FF47F-28D6-CB8F-103C-FDE3B68EAE94}"/>
              </a:ext>
            </a:extLst>
          </p:cNvPr>
          <p:cNvSpPr txBox="1"/>
          <p:nvPr/>
        </p:nvSpPr>
        <p:spPr>
          <a:xfrm>
            <a:off x="1134341" y="286757"/>
            <a:ext cx="99233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effectLst/>
                <a:latin typeface="TimesNewRomanPSMT"/>
                <a:ea typeface="Times New Roman" panose="02020603050405020304" pitchFamily="18" charset="0"/>
              </a:rPr>
              <a:t>Размеры доменов устанавливаются за счет действия двух факторов: 1) энергетически выгодно увеличивать число доменов, так как уменьшается энергия для поддержания электрического поля за пределами сегнетоэлектрика (рис. б, в, г); 2) энергетически выгодно уменьшать число доменов из-за того, что уменьшается длина границ между доменами, на которых накапливается энергия электрического поля из-за резкого изменения направления дипольных моментов молекул соседних доменов.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DCC189-5D4E-5F79-F7C4-57F72F39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8"/>
          <a:stretch>
            <a:fillRect/>
          </a:stretch>
        </p:blipFill>
        <p:spPr bwMode="auto">
          <a:xfrm>
            <a:off x="1563891" y="3522439"/>
            <a:ext cx="8504404" cy="27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B70B966A-913E-DEC5-915F-78071C785D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39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1C40A2-E788-51DF-D07E-802AF4C3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826" y="155316"/>
            <a:ext cx="10336419" cy="6547367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74D8EE06-C3D3-DC25-0D3E-49283346BF0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89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3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3">
            <a:extLst>
              <a:ext uri="{FF2B5EF4-FFF2-40B4-BE49-F238E27FC236}">
                <a16:creationId xmlns:a16="http://schemas.microsoft.com/office/drawing/2014/main" id="{E448A934-0F7A-66EA-0A7A-4E9625D13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pic>
        <p:nvPicPr>
          <p:cNvPr id="16389" name="Рисунок 2">
            <a:extLst>
              <a:ext uri="{FF2B5EF4-FFF2-40B4-BE49-F238E27FC236}">
                <a16:creationId xmlns:a16="http://schemas.microsoft.com/office/drawing/2014/main" id="{75BA2B02-1187-DF7E-60D0-798AD1B17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553590"/>
            <a:ext cx="9724617" cy="623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10687E90-E28A-42DA-4ADB-3FB4707D4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37BF0-7A63-3F0C-48D9-F9A94CC9AD58}"/>
              </a:ext>
            </a:extLst>
          </p:cNvPr>
          <p:cNvSpPr txBox="1"/>
          <p:nvPr/>
        </p:nvSpPr>
        <p:spPr>
          <a:xfrm>
            <a:off x="2924176" y="-9492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Напряженность поля точечного заряда</a:t>
            </a:r>
            <a:endParaRPr lang="ru-RU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B9491-62F0-00E6-1C9D-F6A2852F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969" y="325289"/>
            <a:ext cx="10439754" cy="6207422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484B895-F79E-4F3A-AC41-BBF8B9A479F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90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27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E9371B-F6AE-3F04-6815-4E917F0A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858" y="92034"/>
            <a:ext cx="10226284" cy="6673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F9DF544-A864-F3EE-6F67-D69F13045531}"/>
                  </a:ext>
                </a:extLst>
              </p:cNvPr>
              <p:cNvSpPr/>
              <p:nvPr/>
            </p:nvSpPr>
            <p:spPr>
              <a:xfrm>
                <a:off x="2168444" y="2463760"/>
                <a:ext cx="2247691" cy="1130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F9DF544-A864-F3EE-6F67-D69F13045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44" y="2463760"/>
                <a:ext cx="2247691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12622A41-08EA-5E03-3104-B491E218B65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91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05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22CF-9769-BF3D-B52B-C6A4876E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48FF22AF-27FC-32AB-36CD-92E6BB57B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914BA92F-C49D-DADD-EA95-7F1FECCD8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CD1094B7-4423-8A66-F64B-2DDF838B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300DA722-DB02-C371-4A0C-EAC1D3B1A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CBAB25C2-8DC4-A5D5-5866-A4BA89621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1BDD0D-9EAA-B9FD-8B40-BF1482F48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521" y="541540"/>
            <a:ext cx="10344799" cy="5948256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DD0FCB2A-3D08-36DF-A440-301B8D784B1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92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807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BCC8EC4F-A3C8-6F25-779F-665285D7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BB78DBC2-670B-05B7-1FB3-D49A4ADF8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502CC43E-5860-621D-49CD-9C72281C2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E66823E4-2406-61A6-34D9-2A17B0F14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97A78B9D-7706-6D3A-9D3D-10113601C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DD578B80-615A-4A62-1483-3C8193564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897FC-162E-567C-4508-304BC40B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628" y="350979"/>
            <a:ext cx="10316744" cy="6444373"/>
          </a:xfrm>
          <a:prstGeom prst="rect">
            <a:avLst/>
          </a:prstGeom>
        </p:spPr>
      </p:pic>
      <p:sp>
        <p:nvSpPr>
          <p:cNvPr id="2" name="Номер слайда 3">
            <a:extLst>
              <a:ext uri="{FF2B5EF4-FFF2-40B4-BE49-F238E27FC236}">
                <a16:creationId xmlns:a16="http://schemas.microsoft.com/office/drawing/2014/main" id="{AAC98503-5370-87F0-6936-A709181149B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93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512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52D1-20B6-4CA0-B1A7-BB57674F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51734FCE-8D55-00AE-8E30-F078D9BF3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CBB5B315-125E-6583-70CA-95657DDC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48A1ADEC-5866-1F46-426A-E0B0245FD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46B29DEA-5C54-0A06-04C4-216E3EF57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165D9A0B-83F4-84D6-B6C0-E032AF50D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F6655851-C9C4-8107-4BB2-A3F5ED76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3BACAE-085B-8FFC-DB78-52C7F498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2773" y="61489"/>
            <a:ext cx="9552986" cy="6735021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2760A2F3-DB42-9F0A-35CE-F4DA1873BC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94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800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100EA-91AE-1276-7963-00FFA098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3C58FD2D-6003-6AFF-6538-C525A94EA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E1A24830-5A3D-07B8-8AA6-FEDEB629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A05289CC-BB93-5836-1807-09B347C5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204C57F7-8E36-8712-E710-077621184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DA46A9C4-CF9D-CB54-23E5-5936C76DD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AE34F360-4C9B-88E0-5A25-AC5284209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C685F6-A85F-8F0C-BF4B-B1AB4B9E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607" y="155191"/>
            <a:ext cx="10127929" cy="6547617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29DBEC25-E729-0D2F-C68B-0985429C8A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95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49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B705A-FF32-21DF-F146-94E67745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4729BF3A-D31B-9F69-7163-DF8D616C2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FC7739B8-A803-244C-22AA-8ED68ACF6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677EEE3E-B60F-060F-5AD7-99907A32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4FAD8663-AD52-AC2E-6879-5C8B57B69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3B06E1E5-2551-853B-26CB-1F8DD2C3C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BBE4B1ED-735A-C2B1-B46C-2BE74DEA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BED181-660D-8216-5F0D-01F6E5AC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315939"/>
            <a:ext cx="9764820" cy="6226121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55656E7B-7841-1160-E545-AFF01CA3167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96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004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C70730-FA2E-4BC8-879B-903D4869C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6644" y="793205"/>
            <a:ext cx="8496944" cy="5989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9856F-1603-4C76-30FD-3D9FF1EFDE35}"/>
              </a:ext>
            </a:extLst>
          </p:cNvPr>
          <p:cNvSpPr txBox="1"/>
          <p:nvPr/>
        </p:nvSpPr>
        <p:spPr>
          <a:xfrm>
            <a:off x="2836718" y="75106"/>
            <a:ext cx="7447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Условия на границе двух диэлектриков</a:t>
            </a:r>
            <a:endParaRPr lang="ru-RU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DF29C39E-241B-FFCA-655F-6E53EBE5C88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97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540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FB13-2D81-34C8-E198-6AEA7DE5D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4C99DBE4-94E3-FC49-9968-3DD7F166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4D4FF428-A29A-2122-FE16-CF2848AB8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B8242224-E0DA-FD07-7910-AD78C2259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D96200F2-5953-83F5-C076-E6F963ECC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9" name="Rectangle 23">
            <a:extLst>
              <a:ext uri="{FF2B5EF4-FFF2-40B4-BE49-F238E27FC236}">
                <a16:creationId xmlns:a16="http://schemas.microsoft.com/office/drawing/2014/main" id="{BD59A0B5-A1C8-23FA-A824-65C238A4A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89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51" name="Rectangle 25">
            <a:extLst>
              <a:ext uri="{FF2B5EF4-FFF2-40B4-BE49-F238E27FC236}">
                <a16:creationId xmlns:a16="http://schemas.microsoft.com/office/drawing/2014/main" id="{7B4A99C4-8767-EE9B-D61B-F7C967C04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732B4F-183D-604D-BCDD-D6E836086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982" y="0"/>
            <a:ext cx="10694036" cy="6951518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4AFB9547-BDA2-E9DE-1EA8-332D719CE2A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98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496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AAD0-C7B7-61B0-9B98-06B66F55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>
            <a:extLst>
              <a:ext uri="{FF2B5EF4-FFF2-40B4-BE49-F238E27FC236}">
                <a16:creationId xmlns:a16="http://schemas.microsoft.com/office/drawing/2014/main" id="{836BB6D0-53D0-FA66-9EA9-9138685B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3149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2" name="Rectangle 14">
            <a:extLst>
              <a:ext uri="{FF2B5EF4-FFF2-40B4-BE49-F238E27FC236}">
                <a16:creationId xmlns:a16="http://schemas.microsoft.com/office/drawing/2014/main" id="{0C70E302-7FC5-8072-AEBA-9A134B254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5" name="Rectangle 17">
            <a:extLst>
              <a:ext uri="{FF2B5EF4-FFF2-40B4-BE49-F238E27FC236}">
                <a16:creationId xmlns:a16="http://schemas.microsoft.com/office/drawing/2014/main" id="{868512F6-53D6-24A9-DD8A-10407A1ED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11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47" name="Rectangle 19">
            <a:extLst>
              <a:ext uri="{FF2B5EF4-FFF2-40B4-BE49-F238E27FC236}">
                <a16:creationId xmlns:a16="http://schemas.microsoft.com/office/drawing/2014/main" id="{04A61829-A90A-3772-42A5-E0E945CAE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421" y="28806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78BDF2-3D34-333B-FE4F-99A588A01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4725" y="314881"/>
            <a:ext cx="9322550" cy="6131103"/>
          </a:xfrm>
          <a:prstGeom prst="rect">
            <a:avLst/>
          </a:prstGeom>
        </p:spPr>
      </p:pic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573B4890-A1D0-76DE-29A0-EE640BC3905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11690227" y="6524625"/>
            <a:ext cx="395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D592FD41-255E-41BF-88C7-E7CB67ADD035}" type="slidenum">
              <a:rPr lang="ru-RU" altLang="ru-RU" sz="14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99</a:t>
            </a:fld>
            <a:endParaRPr lang="ru-RU" alt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28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мой">
  <a:themeElements>
    <a:clrScheme name="мой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мой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мой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мой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мой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2339</Words>
  <Application>Microsoft Office PowerPoint</Application>
  <PresentationFormat>Широкоэкранный</PresentationFormat>
  <Paragraphs>271</Paragraphs>
  <Slides>124</Slides>
  <Notes>19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5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124</vt:i4>
      </vt:variant>
    </vt:vector>
  </HeadingPairs>
  <TitlesOfParts>
    <vt:vector size="141" baseType="lpstr">
      <vt:lpstr>Arial</vt:lpstr>
      <vt:lpstr>Calibri</vt:lpstr>
      <vt:lpstr>Calibri Light</vt:lpstr>
      <vt:lpstr>Cambria Math</vt:lpstr>
      <vt:lpstr>Impact</vt:lpstr>
      <vt:lpstr>Times New Roman</vt:lpstr>
      <vt:lpstr>TimesNewRomanPS-BoldMT</vt:lpstr>
      <vt:lpstr>TimesNewRomanPSMT</vt:lpstr>
      <vt:lpstr>Verdana</vt:lpstr>
      <vt:lpstr>Wingdings</vt:lpstr>
      <vt:lpstr>Тема Office</vt:lpstr>
      <vt:lpstr>Оформление по умолчанию</vt:lpstr>
      <vt:lpstr>мой</vt:lpstr>
      <vt:lpstr>1_Оформление по умолчанию</vt:lpstr>
      <vt:lpstr>2_Оформление по умолчанию</vt:lpstr>
      <vt:lpstr>Equation.3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Aleksey Pshchelko</dc:creator>
  <cp:lastModifiedBy>Aleksey Pshchelko</cp:lastModifiedBy>
  <cp:revision>41</cp:revision>
  <dcterms:created xsi:type="dcterms:W3CDTF">2024-11-09T19:42:32Z</dcterms:created>
  <dcterms:modified xsi:type="dcterms:W3CDTF">2025-02-24T10:07:36Z</dcterms:modified>
</cp:coreProperties>
</file>